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74" r:id="rId14"/>
    <p:sldId id="284" r:id="rId15"/>
    <p:sldId id="285" r:id="rId16"/>
    <p:sldId id="286" r:id="rId17"/>
    <p:sldId id="287" r:id="rId18"/>
    <p:sldId id="289" r:id="rId19"/>
    <p:sldId id="273" r:id="rId20"/>
    <p:sldId id="290" r:id="rId21"/>
    <p:sldId id="279" r:id="rId22"/>
    <p:sldId id="300" r:id="rId23"/>
    <p:sldId id="301" r:id="rId24"/>
    <p:sldId id="302" r:id="rId25"/>
    <p:sldId id="303" r:id="rId26"/>
    <p:sldId id="304" r:id="rId27"/>
    <p:sldId id="306" r:id="rId28"/>
    <p:sldId id="308" r:id="rId29"/>
    <p:sldId id="305" r:id="rId30"/>
    <p:sldId id="275" r:id="rId31"/>
    <p:sldId id="291" r:id="rId32"/>
    <p:sldId id="292" r:id="rId33"/>
    <p:sldId id="293" r:id="rId34"/>
    <p:sldId id="281" r:id="rId35"/>
    <p:sldId id="297" r:id="rId36"/>
    <p:sldId id="272" r:id="rId37"/>
    <p:sldId id="277" r:id="rId38"/>
    <p:sldId id="27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/>
    <p:restoredTop sz="94682"/>
  </p:normalViewPr>
  <p:slideViewPr>
    <p:cSldViewPr snapToGrid="0">
      <p:cViewPr varScale="1">
        <p:scale>
          <a:sx n="160" d="100"/>
          <a:sy n="160" d="100"/>
        </p:scale>
        <p:origin x="1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1CFB-57CB-E34C-BCC9-80BCCAC66E6A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4735A-37D1-6241-9B71-61DE2535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4735A-37D1-6241-9B71-61DE253525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6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DA61-CEF1-718A-E86A-18DC26DF3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AAE2F-7835-E580-5739-150879F63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79CFE-ED49-A539-EDF1-3C902142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547E5-8D72-9EDD-0B32-9E83E4A8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B365-1878-2F14-719D-F1B41A6C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2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37DF-7AC9-6B81-B38D-4A50131E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486B-837E-B935-97AC-B866A7414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1ED3-0407-F3D1-75A4-0606A5C66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A0273-C9F1-A77D-F611-6C2BE2ED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7268E-511C-4E0A-27A6-12B23479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8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24462A-66F6-25F2-2BFA-1D3BE9A91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74F27-EE6D-D585-8B03-6B3B802F0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041D8-01B2-5FD4-BE64-EEBCE588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04F7A-C034-CDAE-D72D-6C8DA7B9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8FFD-D91D-005B-BBC9-56541948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2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07FC-14AC-09FD-EA92-3793F305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8C710-F5B5-34DB-D426-1DBF1D11D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CD8F1-D654-110B-D32A-65822CEC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C1C6-C73C-4EF9-3514-BC7EBCE5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CECB5-C309-650E-DBEE-A9FE714A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5DF9-A52F-A093-666C-73DE364A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1DA14-E4C9-A73F-C42E-7BB3DD8D8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F1E8-7F63-4541-B577-17FDADE5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E1C7-1CA0-06F8-C7A6-40AADEE2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52777-4A69-C7DC-4D62-CC58965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7708-4381-22AA-54D5-3182E4E0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A4A9B-0FB1-860A-CD04-737FE7D28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F8B4F-D4BB-B5A7-C78D-DA5AAD496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0091-4D4B-412D-344A-2172179C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8C03E-A1EC-DF50-3362-CE6C7036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7F945-AC86-0AC3-A286-737C7673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3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EC8-D69B-DCA8-472C-699B16D2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50081-B2D9-ED38-6FA8-B826C93F3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A39A7-484A-9FB1-8AB3-F32A4AEF3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9BFDA-8A72-140C-0D43-243261FEA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6E046-DA90-8027-11F5-3EA1243DC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DF0699-4251-361E-C594-07CBDC6F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86A25-935E-7016-1B31-769E70AA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2E612-8605-ACF8-42BE-C7FA26BE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2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B6BC-ACFE-2114-EA5E-D0F04A2F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D5022-1888-9A9C-8DFD-7D8DCAAC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C2105-9BB8-9D5C-5278-0B31ED17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D2956-C5D4-63DE-DA5B-FCDD1125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2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DF365-8875-BE75-0420-4C45023C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53BB0-6E91-B696-F43B-30D3A9CC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2AC3F-98EF-63E3-CBB8-7A0AFA1B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0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567F-D5A1-4D6E-7D50-DD111643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FB297-3FE7-0878-1C2E-047895A4E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C58E4-B00A-1237-B817-D9F2992D0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15277-E427-9131-FBE1-FDF31BE4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D1A6-18FF-B5C3-AEC1-36C91E8E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E292A-72D2-E6B8-E079-AE0D5628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D4F2-DA6B-B3BF-4D48-9E365D77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EFB84-8F1D-0CB8-FD6A-956A873A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B23BB-BCA3-578F-8059-E67951E12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7ED90-5A18-CBE3-03AA-FDBD1EAD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885B-C35E-51D9-9136-C8CAAEA9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A3B0F-590C-06E3-CF91-4BAD3140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9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C9CF1-35EA-03BE-4EC3-BE168BE8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9FC4C-EE76-271C-03D6-39DF970C5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001F3-95D1-967E-CE8B-F6B62F589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3D397-DF05-F646-AB34-0CCFAD32E0B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05E9-3169-0DF4-3222-40B8C430D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9AA76-88B7-82D9-3F98-051341276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asketball court with people in the background&#10;&#10;AI-generated content may be incorrect.">
            <a:extLst>
              <a:ext uri="{FF2B5EF4-FFF2-40B4-BE49-F238E27FC236}">
                <a16:creationId xmlns:a16="http://schemas.microsoft.com/office/drawing/2014/main" id="{D6FA7610-61D2-B3ED-1F82-6D2D3506E2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20" y="22044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75BF9-E182-E06E-92E5-B63FDB2F9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 fontScale="90000"/>
          </a:bodyPr>
          <a:lstStyle/>
          <a:p>
            <a:pPr algn="l"/>
            <a:br>
              <a:rPr lang="en-US" sz="81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4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0000"/>
                </a:solidFill>
              </a:rPr>
              <a:t>Nebraska Volleyball </a:t>
            </a:r>
            <a:br>
              <a:rPr lang="en-US" sz="88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81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How to Build Championship Teams</a:t>
            </a:r>
            <a:br>
              <a:rPr lang="en-US" sz="81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endParaRPr lang="en-US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F3893-99B7-DF27-9DAF-F6CA96AFF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US" sz="2500" dirty="0"/>
              <a:t>Brian Kmitta II</a:t>
            </a:r>
            <a:br>
              <a:rPr lang="en-US" sz="2500" dirty="0"/>
            </a:br>
            <a:r>
              <a:rPr lang="en-US" sz="2500" dirty="0"/>
              <a:t>Director of Olympic Strength &amp; Conditioning</a:t>
            </a:r>
            <a:br>
              <a:rPr lang="en-US" sz="2500" dirty="0"/>
            </a:br>
            <a:r>
              <a:rPr lang="en-US" sz="2500" dirty="0"/>
              <a:t>University of Nebraska</a:t>
            </a:r>
          </a:p>
        </p:txBody>
      </p:sp>
    </p:spTree>
    <p:extLst>
      <p:ext uri="{BB962C8B-B14F-4D97-AF65-F5344CB8AC3E}">
        <p14:creationId xmlns:p14="http://schemas.microsoft.com/office/powerpoint/2010/main" val="49470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92724-222C-0446-36F5-9A8E4A2596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8E543-EF43-87E1-BCF3-3DC38DC5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9" y="1065862"/>
            <a:ext cx="6467076" cy="4726276"/>
          </a:xfrm>
        </p:spPr>
        <p:txBody>
          <a:bodyPr>
            <a:normAutofit/>
          </a:bodyPr>
          <a:lstStyle/>
          <a:p>
            <a:pPr algn="r"/>
            <a:r>
              <a:rPr lang="en-US" sz="8000" dirty="0">
                <a:ln w="22225">
                  <a:solidFill>
                    <a:srgbClr val="FFFFFF"/>
                  </a:solidFill>
                </a:ln>
                <a:noFill/>
              </a:rPr>
              <a:t>Train the Force-Velocity Curve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6357-0716-1C2B-AE19-CEA665123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Developing an athlete’s ability to produce force at various speeds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Describes the inverse relationship between force and velocity during muscular contraction</a:t>
            </a:r>
          </a:p>
        </p:txBody>
      </p:sp>
    </p:spTree>
    <p:extLst>
      <p:ext uri="{BB962C8B-B14F-4D97-AF65-F5344CB8AC3E}">
        <p14:creationId xmlns:p14="http://schemas.microsoft.com/office/powerpoint/2010/main" val="87217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8F7F4-733F-71F5-FE03-DE0597E9D9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2B204-B32A-BCC8-3C5A-37382AA0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Force-Velocity Curve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DBAB4-59C5-4507-89CD-70F394AB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Strength- Train Explosively</a:t>
            </a:r>
          </a:p>
          <a:p>
            <a:r>
              <a:rPr lang="en-US" sz="2000">
                <a:solidFill>
                  <a:srgbClr val="FFFFFF"/>
                </a:solidFill>
              </a:rPr>
              <a:t>Speed- Resisted Sprint Training</a:t>
            </a:r>
          </a:p>
          <a:p>
            <a:r>
              <a:rPr lang="en-US" sz="2000">
                <a:solidFill>
                  <a:srgbClr val="FFFFFF"/>
                </a:solidFill>
              </a:rPr>
              <a:t>Agility/COD- Requires both braking forces and explosive re-acceleration</a:t>
            </a:r>
          </a:p>
          <a:p>
            <a:r>
              <a:rPr lang="en-US" sz="2000">
                <a:solidFill>
                  <a:srgbClr val="FFFFFF"/>
                </a:solidFill>
              </a:rPr>
              <a:t>Jumps/Plyo- Training that targets both force and velocity</a:t>
            </a:r>
          </a:p>
          <a:p>
            <a:r>
              <a:rPr lang="en-US" sz="2000">
                <a:solidFill>
                  <a:srgbClr val="FFFFFF"/>
                </a:solidFill>
              </a:rPr>
              <a:t>Conditioning- Its not just about fatigue, its about repeated high force output efforts also</a:t>
            </a:r>
          </a:p>
        </p:txBody>
      </p:sp>
    </p:spTree>
    <p:extLst>
      <p:ext uri="{BB962C8B-B14F-4D97-AF65-F5344CB8AC3E}">
        <p14:creationId xmlns:p14="http://schemas.microsoft.com/office/powerpoint/2010/main" val="23995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6CC4B-11DC-3DCD-6222-71ECC063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7D22B8-92E3-FEEE-2C62-8B47DC595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7A290C-BAAB-A71A-7E03-D35E4BF75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AC394-43CE-ECF4-8D7A-49E99550BF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F20155-03B7-A228-4ACE-B650C9C4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8" y="2261813"/>
            <a:ext cx="3712028" cy="233437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Assessment and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Evaluation</a:t>
            </a:r>
          </a:p>
        </p:txBody>
      </p:sp>
      <p:pic>
        <p:nvPicPr>
          <p:cNvPr id="9" name="Content Placeholder 8" descr="A diagram of a process&#10;&#10;AI-generated content may be incorrect.">
            <a:extLst>
              <a:ext uri="{FF2B5EF4-FFF2-40B4-BE49-F238E27FC236}">
                <a16:creationId xmlns:a16="http://schemas.microsoft.com/office/drawing/2014/main" id="{7564F1D3-506F-805C-4919-5034C87DD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2998" y="1803623"/>
            <a:ext cx="7259629" cy="3250751"/>
          </a:xfrm>
        </p:spPr>
      </p:pic>
    </p:spTree>
    <p:extLst>
      <p:ext uri="{BB962C8B-B14F-4D97-AF65-F5344CB8AC3E}">
        <p14:creationId xmlns:p14="http://schemas.microsoft.com/office/powerpoint/2010/main" val="7079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2C874-AE62-2B10-2CA4-2CBD3C9C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-46594" y="-21773"/>
            <a:ext cx="12282136" cy="69086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BE3F13-2334-54F3-EDA7-98DE8384C740}"/>
              </a:ext>
            </a:extLst>
          </p:cNvPr>
          <p:cNvSpPr/>
          <p:nvPr/>
        </p:nvSpPr>
        <p:spPr>
          <a:xfrm>
            <a:off x="5505214" y="522514"/>
            <a:ext cx="6538796" cy="5490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3521E-8FF0-59CF-917D-DB44CE90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1275966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Needs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30F7D-A17D-82A0-EDBD-2283BAC0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17" y="3470688"/>
            <a:ext cx="4783697" cy="239730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systematic assessment  to identify the specific demands, risks, and goals of teams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D131F-D641-3936-12FC-A64B2DAB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532" y="428439"/>
            <a:ext cx="6655478" cy="5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6446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79414F-E3F9-A797-F095-111398079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7F1311-9A1C-1DF6-2FED-FFE6D0A37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BA4908-0B03-566C-5E8B-3F46A30A2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6B574-4B70-7F6B-62A3-514A4358E5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190503-F67C-F3F1-F091-155EE6B2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684024"/>
            <a:ext cx="9134476" cy="1216919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KPI’s/Testing</a:t>
            </a:r>
          </a:p>
        </p:txBody>
      </p:sp>
      <p:pic>
        <p:nvPicPr>
          <p:cNvPr id="8" name="Content Placeholder 7" descr="A close-up of a medical report&#10;&#10;AI-generated content may be incorrect.">
            <a:extLst>
              <a:ext uri="{FF2B5EF4-FFF2-40B4-BE49-F238E27FC236}">
                <a16:creationId xmlns:a16="http://schemas.microsoft.com/office/drawing/2014/main" id="{4EBF503D-320F-ADED-8DB7-4CF482A19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676" y="2721240"/>
            <a:ext cx="10515600" cy="3452736"/>
          </a:xfrm>
        </p:spPr>
      </p:pic>
    </p:spTree>
    <p:extLst>
      <p:ext uri="{BB962C8B-B14F-4D97-AF65-F5344CB8AC3E}">
        <p14:creationId xmlns:p14="http://schemas.microsoft.com/office/powerpoint/2010/main" val="18653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7BE950-C8BE-875E-1F44-62EA67D18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A9734D-5D96-B747-48F2-D21802CCB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9C756A-E60D-290F-257C-FF860D3DD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855FE-F60E-53C8-DC6B-3F3F2706EE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942A39-2826-5E1D-76C9-A9B7F4DE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633" y="536129"/>
            <a:ext cx="9134476" cy="1216919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KPI’s/Testing</a:t>
            </a:r>
          </a:p>
        </p:txBody>
      </p:sp>
      <p:pic>
        <p:nvPicPr>
          <p:cNvPr id="7" name="Content Placeholder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90CB1BA-2907-A5EA-E5EE-4B794A4EB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676" y="1933338"/>
            <a:ext cx="10515600" cy="4288312"/>
          </a:xfrm>
        </p:spPr>
      </p:pic>
    </p:spTree>
    <p:extLst>
      <p:ext uri="{BB962C8B-B14F-4D97-AF65-F5344CB8AC3E}">
        <p14:creationId xmlns:p14="http://schemas.microsoft.com/office/powerpoint/2010/main" val="28389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5D0CB8-B446-DAB0-8D57-99E702865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56B8128-B9B8-77F5-1238-ED6D01AF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10DDC3-9379-90AF-D897-6237458E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42EEB-46C8-8C05-50D9-5608B4BEBB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A6F066-4551-DFDB-B3C8-A8DDA2B4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238" y="436567"/>
            <a:ext cx="9134476" cy="1216919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Goal Setting</a:t>
            </a:r>
          </a:p>
        </p:txBody>
      </p:sp>
      <p:pic>
        <p:nvPicPr>
          <p:cNvPr id="8" name="Content Placeholder 7" descr="A close-up of a text&#10;&#10;AI-generated content may be incorrect.">
            <a:extLst>
              <a:ext uri="{FF2B5EF4-FFF2-40B4-BE49-F238E27FC236}">
                <a16:creationId xmlns:a16="http://schemas.microsoft.com/office/drawing/2014/main" id="{9908AC14-546F-79E3-11DF-D873C3BA4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817" y="2920167"/>
            <a:ext cx="11427318" cy="2062692"/>
          </a:xfrm>
        </p:spPr>
      </p:pic>
    </p:spTree>
    <p:extLst>
      <p:ext uri="{BB962C8B-B14F-4D97-AF65-F5344CB8AC3E}">
        <p14:creationId xmlns:p14="http://schemas.microsoft.com/office/powerpoint/2010/main" val="29889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2AB9E2-F008-91B9-AC4F-C227B6745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0BD4C95-F392-35B7-3FD5-DE68F261F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A1C27-B5EF-BC74-3F98-EF5BD79D5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55679-7519-B16A-3784-906A0EF4A5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B9995-EDA3-F00E-2B3D-AA87A761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237" y="536129"/>
            <a:ext cx="9134476" cy="1216919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Repeat Four Step Evaluation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B66155-B796-5042-8142-BEDB07553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››››››</a:t>
            </a:r>
          </a:p>
        </p:txBody>
      </p:sp>
      <p:pic>
        <p:nvPicPr>
          <p:cNvPr id="7" name="Picture 6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88016A11-4B45-406A-E8C1-995900ED7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48" y="2351647"/>
            <a:ext cx="11237453" cy="21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AA972-1A8B-59B7-D4B9-23280E8D1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480534-482C-96EE-01D6-CC9613E65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7E8DE3-26C8-F92A-524D-3FC9B0E4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203C5-164C-46B6-A1FA-23EB36AD09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99C9E-BB25-CFF4-F6A7-0B882F9C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238" y="516289"/>
            <a:ext cx="9134476" cy="1216919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Plan the work. Work the plan.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570E71-ACB4-164A-2CF6-A9107B090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››››››</a:t>
            </a:r>
          </a:p>
        </p:txBody>
      </p:sp>
      <p:pic>
        <p:nvPicPr>
          <p:cNvPr id="6" name="Picture 5" descr="A diagram of different colored boxes&#10;&#10;AI-generated content may be incorrect.">
            <a:extLst>
              <a:ext uri="{FF2B5EF4-FFF2-40B4-BE49-F238E27FC236}">
                <a16:creationId xmlns:a16="http://schemas.microsoft.com/office/drawing/2014/main" id="{45AB296B-0A39-9C6B-3014-1283035B0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21" y="1401763"/>
            <a:ext cx="6063983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E4656F-3073-2A5B-C8CD-D0B6FF98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71E2B-538F-F899-7F29-30B4FD92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Year Plan</a:t>
            </a:r>
          </a:p>
        </p:txBody>
      </p:sp>
      <p:pic>
        <p:nvPicPr>
          <p:cNvPr id="8" name="Content Placeholder 7" descr="A table of information with text&#10;&#10;AI-generated content may be incorrect.">
            <a:extLst>
              <a:ext uri="{FF2B5EF4-FFF2-40B4-BE49-F238E27FC236}">
                <a16:creationId xmlns:a16="http://schemas.microsoft.com/office/drawing/2014/main" id="{5CA9412A-407D-AF79-2DA0-E5D5C7B78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5514" y="46988"/>
            <a:ext cx="7987552" cy="6795152"/>
          </a:xfrm>
        </p:spPr>
      </p:pic>
    </p:spTree>
    <p:extLst>
      <p:ext uri="{BB962C8B-B14F-4D97-AF65-F5344CB8AC3E}">
        <p14:creationId xmlns:p14="http://schemas.microsoft.com/office/powerpoint/2010/main" val="21022920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BFD46-7588-51AF-3387-8E99A82A13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D33D1-AD84-B86B-DB22-2EC7D665B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1. Multi-Joint Movements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2. Ground-Based Activities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3. Three-Dimensional Activities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4. Explosive Training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5. Progressive Overload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6. Seasonal Application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7. Split Program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8. Heavy-Light System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9. Interval Training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10. Correct Energy System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5" descr="Two men in a red suit&#10;&#10;AI-generated content may be incorrect.">
            <a:extLst>
              <a:ext uri="{FF2B5EF4-FFF2-40B4-BE49-F238E27FC236}">
                <a16:creationId xmlns:a16="http://schemas.microsoft.com/office/drawing/2014/main" id="{6D34C6AB-9BC9-30E9-42F0-D361C3080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02" y="4036435"/>
            <a:ext cx="2322827" cy="2443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5961CF-EFEB-5DAF-FB9F-FB210EE3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73" y="1375930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 dirty="0">
                <a:ln w="22225">
                  <a:solidFill>
                    <a:srgbClr val="FFFFFF"/>
                  </a:solidFill>
                </a:ln>
                <a:noFill/>
              </a:rPr>
              <a:t>Husker Power Principles</a:t>
            </a:r>
          </a:p>
        </p:txBody>
      </p:sp>
    </p:spTree>
    <p:extLst>
      <p:ext uri="{BB962C8B-B14F-4D97-AF65-F5344CB8AC3E}">
        <p14:creationId xmlns:p14="http://schemas.microsoft.com/office/powerpoint/2010/main" val="680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971E8-F5D6-1DC8-3827-422A14265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4F9C75-FAE3-1B86-FF7C-307802D822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-38101" y="-21426"/>
            <a:ext cx="12268201" cy="6900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247751-009D-0BA5-1F69-26CE99C4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 Frequency</a:t>
            </a:r>
          </a:p>
        </p:txBody>
      </p:sp>
    </p:spTree>
    <p:extLst>
      <p:ext uri="{BB962C8B-B14F-4D97-AF65-F5344CB8AC3E}">
        <p14:creationId xmlns:p14="http://schemas.microsoft.com/office/powerpoint/2010/main" val="14175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A7C23-3FD5-E244-613D-A6FB34DF3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1238BA-4D7F-6465-BAF2-574F9FD16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293BEB-EC51-3AD6-535E-551085CC2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E2EAB-22C1-22B6-C60F-569B6D9A94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F3268-1044-AB1F-19B6-2E3C6B1C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5155263" cy="7749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Weekly Outline</a:t>
            </a:r>
          </a:p>
        </p:txBody>
      </p:sp>
      <p:pic>
        <p:nvPicPr>
          <p:cNvPr id="5" name="Picture 4" descr="A calendar with different colored lines&#10;&#10;AI-generated content may be incorrect.">
            <a:extLst>
              <a:ext uri="{FF2B5EF4-FFF2-40B4-BE49-F238E27FC236}">
                <a16:creationId xmlns:a16="http://schemas.microsoft.com/office/drawing/2014/main" id="{28D87CC2-42F5-228A-40D7-D199FD18E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90" y="941679"/>
            <a:ext cx="8082346" cy="57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D7F6B3-F18C-A92F-5BDB-8ABFAF0BA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6A2D95-323C-5503-F6EF-9475A22F5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B89A61-60AD-8BB0-8DC1-4300F17B1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C4038-C0F0-EDA4-CAD4-EA58E8A1DA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34330-5D41-BA18-7D6B-C2BA3F34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5155263" cy="7749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Weekly Outline</a:t>
            </a:r>
          </a:p>
        </p:txBody>
      </p:sp>
      <p:pic>
        <p:nvPicPr>
          <p:cNvPr id="6" name="Picture 5" descr="A calendar with different colored lines&#10;&#10;AI-generated content may be incorrect.">
            <a:extLst>
              <a:ext uri="{FF2B5EF4-FFF2-40B4-BE49-F238E27FC236}">
                <a16:creationId xmlns:a16="http://schemas.microsoft.com/office/drawing/2014/main" id="{376250AF-1648-FB65-131F-66AFCD4A2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661" y="965533"/>
            <a:ext cx="8044873" cy="57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8E7613-298F-01CB-DE9F-9143CD8D9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B75DF2-C308-ED9A-A508-FD04069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EF780C-5A1D-14BF-2DED-DE1286C29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5D4E1-8181-4162-6FB7-FF1C153EF1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327D9-C4B2-D8BF-9F8F-3BC46C7E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5155263" cy="7749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Weekly Outline</a:t>
            </a:r>
          </a:p>
        </p:txBody>
      </p:sp>
      <p:pic>
        <p:nvPicPr>
          <p:cNvPr id="5" name="Picture 4" descr="A calendar with different colored text&#10;&#10;AI-generated content may be incorrect.">
            <a:extLst>
              <a:ext uri="{FF2B5EF4-FFF2-40B4-BE49-F238E27FC236}">
                <a16:creationId xmlns:a16="http://schemas.microsoft.com/office/drawing/2014/main" id="{EBD36D4E-0E68-6D42-6EBC-FA0F3AE8A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936" y="962141"/>
            <a:ext cx="8129154" cy="57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C68B9E-22B5-D991-E997-37A17F584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8819A8-0E88-FD82-2825-B5C1823B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3C4E62-C5D0-6346-353B-C4D5AD7D3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43574-1FC9-092D-B7F3-777C2E3B02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17EAD-8AD1-A66E-9E1A-0D943A6C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5155263" cy="7749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Weekly Outline</a:t>
            </a:r>
          </a:p>
        </p:txBody>
      </p:sp>
      <p:pic>
        <p:nvPicPr>
          <p:cNvPr id="6" name="Picture 5" descr="A calendar with different colored text&#10;&#10;AI-generated content may be incorrect.">
            <a:extLst>
              <a:ext uri="{FF2B5EF4-FFF2-40B4-BE49-F238E27FC236}">
                <a16:creationId xmlns:a16="http://schemas.microsoft.com/office/drawing/2014/main" id="{0EB4A7A0-8094-AE52-F143-753DAF28E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289" y="965533"/>
            <a:ext cx="8004947" cy="56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07C9D7-5641-20C5-5AA9-2F7221338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277DDA-3B3B-6BA4-4E0A-B3177D03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3F767E-ED91-391A-7A19-3F9E71E3F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97789-F71A-431D-A2CA-138396066A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15D63-8C7E-42CA-5B49-70BEBF38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6536768" cy="7749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Training Load and Repetitions</a:t>
            </a:r>
          </a:p>
        </p:txBody>
      </p:sp>
      <p:pic>
        <p:nvPicPr>
          <p:cNvPr id="8" name="Picture 7" descr="A white background with black text and numbers&#10;&#10;AI-generated content may be incorrect.">
            <a:extLst>
              <a:ext uri="{FF2B5EF4-FFF2-40B4-BE49-F238E27FC236}">
                <a16:creationId xmlns:a16="http://schemas.microsoft.com/office/drawing/2014/main" id="{33F4E8DE-6F96-A3BF-3FAA-1F49F57C8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4" y="2174429"/>
            <a:ext cx="10793173" cy="28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490DA-0C70-5132-CE35-4EB0BC579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D2022-CA6D-A620-BEAF-D524A684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247B8C-B886-673F-5A89-26AF8F085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5F92A-8F5E-9A2A-B214-8A8AC26D10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41896C-937A-ADD2-17F3-B1775EC2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6536768" cy="7749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Daniel Baker S&amp;C Journal 2007</a:t>
            </a:r>
          </a:p>
        </p:txBody>
      </p:sp>
      <p:pic>
        <p:nvPicPr>
          <p:cNvPr id="5" name="Picture 4" descr="A table of exercises with numbers&#10;&#10;AI-generated content may be incorrect.">
            <a:extLst>
              <a:ext uri="{FF2B5EF4-FFF2-40B4-BE49-F238E27FC236}">
                <a16:creationId xmlns:a16="http://schemas.microsoft.com/office/drawing/2014/main" id="{E798D6C6-0080-166F-C7B6-2D1A69F8D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36" y="1156121"/>
            <a:ext cx="9511146" cy="52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8867BC-5300-F217-4660-21EC9F6E5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5F81D6-93D5-EA6D-67C5-7080FB759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07716B-7F76-1388-EDA3-E3C4599DB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DF067-759C-947D-9A39-F1AB90FC48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2999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E10438-FA78-9235-4576-7BBAFB8A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6536768" cy="7749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Joe Kenn Strength Playbook</a:t>
            </a:r>
          </a:p>
        </p:txBody>
      </p:sp>
      <p:pic>
        <p:nvPicPr>
          <p:cNvPr id="3" name="Content Placeholder 2" descr="A screenshot of a graph&#10;&#10;AI-generated content may be incorrect.">
            <a:extLst>
              <a:ext uri="{FF2B5EF4-FFF2-40B4-BE49-F238E27FC236}">
                <a16:creationId xmlns:a16="http://schemas.microsoft.com/office/drawing/2014/main" id="{DF7C63E7-A9D4-D558-B07F-91505215C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0811" y="965532"/>
            <a:ext cx="5649140" cy="5766020"/>
          </a:xfrm>
        </p:spPr>
      </p:pic>
      <p:pic>
        <p:nvPicPr>
          <p:cNvPr id="6" name="Content Placeholder 6" descr="A graph with numbers and a bar chart&#10;&#10;AI-generated content may be incorrect.">
            <a:extLst>
              <a:ext uri="{FF2B5EF4-FFF2-40B4-BE49-F238E27FC236}">
                <a16:creationId xmlns:a16="http://schemas.microsoft.com/office/drawing/2014/main" id="{72214F07-DAB0-7C68-8244-3CEA3E8E5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627" y="965532"/>
            <a:ext cx="2869783" cy="57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BE9B83-893C-9A34-9F1D-BB63226E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11AFEE-1228-B7F6-BF5A-391BC2BEA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3E1D31-26DF-CC8B-DB6D-8DCCF9AF1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D9C83-4C97-32C1-ABE2-F6DF39C805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494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EF52A2-6C16-421E-7045-78CB535D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6536768" cy="7749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Joe Kenn Strength Playbook</a:t>
            </a:r>
          </a:p>
        </p:txBody>
      </p:sp>
      <p:pic>
        <p:nvPicPr>
          <p:cNvPr id="6" name="Content Placeholder 5" descr="A chart with numbers and a number of red and yellow squares&#10;&#10;AI-generated content may be incorrect.">
            <a:extLst>
              <a:ext uri="{FF2B5EF4-FFF2-40B4-BE49-F238E27FC236}">
                <a16:creationId xmlns:a16="http://schemas.microsoft.com/office/drawing/2014/main" id="{EA0B4D97-7444-318A-955B-D3D3D0A21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250" y="965533"/>
            <a:ext cx="5498452" cy="54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853C50-0231-B0CF-B626-32CDA3D8B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37042A-A7C2-6E11-587D-082FE55E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51340A-8968-D7AC-94FE-F072A22F8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52234-50C0-07BF-0893-782F61E19C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2D9BEF-7469-9457-3B69-44E82367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9224550" cy="7749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Exercise Selection Morin S&amp;C Journal 2020</a:t>
            </a:r>
          </a:p>
        </p:txBody>
      </p:sp>
      <p:pic>
        <p:nvPicPr>
          <p:cNvPr id="6" name="Picture 5" descr="A diagram of a weight loss&#10;&#10;AI-generated content may be incorrect.">
            <a:extLst>
              <a:ext uri="{FF2B5EF4-FFF2-40B4-BE49-F238E27FC236}">
                <a16:creationId xmlns:a16="http://schemas.microsoft.com/office/drawing/2014/main" id="{02BB07FA-A177-F055-8839-90ACC5FA0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49" y="1156121"/>
            <a:ext cx="4029095" cy="2611826"/>
          </a:xfrm>
          <a:prstGeom prst="rect">
            <a:avLst/>
          </a:prstGeom>
        </p:spPr>
      </p:pic>
      <p:pic>
        <p:nvPicPr>
          <p:cNvPr id="8" name="Picture 7" descr="A table of exercise and exercise&#10;&#10;AI-generated content may be incorrect.">
            <a:extLst>
              <a:ext uri="{FF2B5EF4-FFF2-40B4-BE49-F238E27FC236}">
                <a16:creationId xmlns:a16="http://schemas.microsoft.com/office/drawing/2014/main" id="{E5DD555F-1BC3-A693-184F-A60665CF6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199" y="1156120"/>
            <a:ext cx="3578633" cy="2611825"/>
          </a:xfrm>
          <a:prstGeom prst="rect">
            <a:avLst/>
          </a:prstGeom>
        </p:spPr>
      </p:pic>
      <p:pic>
        <p:nvPicPr>
          <p:cNvPr id="12" name="Picture 11" descr="A table with weights and weights&#10;&#10;AI-generated content may be incorrect.">
            <a:extLst>
              <a:ext uri="{FF2B5EF4-FFF2-40B4-BE49-F238E27FC236}">
                <a16:creationId xmlns:a16="http://schemas.microsoft.com/office/drawing/2014/main" id="{C108FAD4-DCD8-B7B7-37E6-1B6F5849B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686" y="1156119"/>
            <a:ext cx="3613025" cy="26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8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asketball court with people in the background&#10;&#10;AI-generated content may be incorrect.">
            <a:extLst>
              <a:ext uri="{FF2B5EF4-FFF2-40B4-BE49-F238E27FC236}">
                <a16:creationId xmlns:a16="http://schemas.microsoft.com/office/drawing/2014/main" id="{8F857814-6C60-0145-4F77-9D3EEA2258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3781FE-32C5-3383-30F6-52197069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Principles of Training	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4CE7-FEB7-904B-E791-34415C56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Specificity</a:t>
            </a:r>
          </a:p>
          <a:p>
            <a:r>
              <a:rPr lang="en-US" sz="2000">
                <a:solidFill>
                  <a:srgbClr val="FFFFFF"/>
                </a:solidFill>
              </a:rPr>
              <a:t>Periodization</a:t>
            </a:r>
          </a:p>
          <a:p>
            <a:r>
              <a:rPr lang="en-US" sz="2000">
                <a:solidFill>
                  <a:srgbClr val="FFFFFF"/>
                </a:solidFill>
              </a:rPr>
              <a:t>Progressive Overload</a:t>
            </a:r>
          </a:p>
          <a:p>
            <a:r>
              <a:rPr lang="en-US" sz="2000">
                <a:solidFill>
                  <a:srgbClr val="FFFFFF"/>
                </a:solidFill>
              </a:rPr>
              <a:t>Train the Force-Velocity Curve</a:t>
            </a:r>
          </a:p>
        </p:txBody>
      </p:sp>
    </p:spTree>
    <p:extLst>
      <p:ext uri="{BB962C8B-B14F-4D97-AF65-F5344CB8AC3E}">
        <p14:creationId xmlns:p14="http://schemas.microsoft.com/office/powerpoint/2010/main" val="3820078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88AB56-19BB-69CC-F369-6D498394A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55E31-CE6F-14FF-6A52-61BCA5C3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AFCE10-E423-0702-A089-1542C0C92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68A58-6D78-7751-AAC8-48DD60B45F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F4C2C-501B-C924-4775-965FEF3A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1" y="643049"/>
            <a:ext cx="5155263" cy="1053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Base</a:t>
            </a:r>
          </a:p>
        </p:txBody>
      </p:sp>
      <p:pic>
        <p:nvPicPr>
          <p:cNvPr id="7" name="Content Placeholder 6" descr="A table of exercise equipment&#10;&#10;AI-generated content may be incorrect.">
            <a:extLst>
              <a:ext uri="{FF2B5EF4-FFF2-40B4-BE49-F238E27FC236}">
                <a16:creationId xmlns:a16="http://schemas.microsoft.com/office/drawing/2014/main" id="{6375B3E2-4A15-ADC6-2794-BC93FD3DD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5608" y="628058"/>
            <a:ext cx="6660783" cy="5698242"/>
          </a:xfrm>
        </p:spPr>
      </p:pic>
    </p:spTree>
    <p:extLst>
      <p:ext uri="{BB962C8B-B14F-4D97-AF65-F5344CB8AC3E}">
        <p14:creationId xmlns:p14="http://schemas.microsoft.com/office/powerpoint/2010/main" val="296370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84229-4701-EB95-0528-5AB27D17F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9788F0-6C81-09B4-1089-96DAA9900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529273-AB2C-8F52-3135-A134787C1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A1B99-0CA9-85D0-0A2B-06B17641F9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50656-4B47-CB94-1C85-0F6F27EE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1" y="643049"/>
            <a:ext cx="5155263" cy="1053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Development </a:t>
            </a:r>
          </a:p>
        </p:txBody>
      </p:sp>
      <p:pic>
        <p:nvPicPr>
          <p:cNvPr id="6" name="Picture 5" descr="A table with numbers and percentages&#10;&#10;AI-generated content may be incorrect.">
            <a:extLst>
              <a:ext uri="{FF2B5EF4-FFF2-40B4-BE49-F238E27FC236}">
                <a16:creationId xmlns:a16="http://schemas.microsoft.com/office/drawing/2014/main" id="{133DE3D9-2036-4140-4AA8-39760D915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950" y="643048"/>
            <a:ext cx="6851731" cy="58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D5269-AC00-F878-C491-31CBC99BD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D72BD7-3EED-5B91-D26E-F5DEA76D9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E1E08-F903-065A-C2E5-FCCAE9257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A3CED-3D7E-16BA-A1F5-AFE61D2D26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BD899B-B4AA-8394-75EE-48946BBC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1" y="643049"/>
            <a:ext cx="5155263" cy="1053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Peak </a:t>
            </a:r>
          </a:p>
        </p:txBody>
      </p:sp>
      <p:pic>
        <p:nvPicPr>
          <p:cNvPr id="12" name="Picture 11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6695E6E5-7EC5-AFC8-1E71-5097A1AE2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924" y="753935"/>
            <a:ext cx="6836217" cy="59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2C27A-FB29-09F3-92A1-9BF80CC54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AFFE81-AA0C-8F22-1806-8348C25CC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99C943-3BE3-5669-392A-8AB5E0D8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B9E4E-0F4A-5686-A828-02051B09B2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726493-2999-3D7A-1E8B-476FAE5C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1" y="643049"/>
            <a:ext cx="5155263" cy="1053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8 Week</a:t>
            </a:r>
          </a:p>
        </p:txBody>
      </p:sp>
      <p:pic>
        <p:nvPicPr>
          <p:cNvPr id="6" name="Picture 5" descr="A table with many different colored squares&#10;&#10;AI-generated content may be incorrect.">
            <a:extLst>
              <a:ext uri="{FF2B5EF4-FFF2-40B4-BE49-F238E27FC236}">
                <a16:creationId xmlns:a16="http://schemas.microsoft.com/office/drawing/2014/main" id="{85436D14-D9FC-E6FE-2780-39045F58E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120" y="643049"/>
            <a:ext cx="9361501" cy="57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5DF92-6C6A-56A2-DC51-E99EEA0CD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A54A50-BB94-8976-5B0A-82CBDD061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DA8F97-0DB6-A59F-6F65-900BA5FCF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FF1C1-0674-A35A-1143-6D8303BD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401EE-D05A-8A4A-26ED-60C0A63F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1" y="643043"/>
            <a:ext cx="5155263" cy="5571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Speed &amp;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COD</a:t>
            </a:r>
          </a:p>
        </p:txBody>
      </p:sp>
      <p:pic>
        <p:nvPicPr>
          <p:cNvPr id="3" name="Picture 2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4C9C194D-2948-1BB8-4709-5BAF35AB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86" y="223608"/>
            <a:ext cx="6236937" cy="64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06E244-2625-38E9-44E7-F30D86B83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77CA5A-595E-E347-A183-E0D8D3EC0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0B34F2-3F31-BDDF-6A40-054A7F857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DEBC4-E029-8A2A-8982-A99941EC52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0" y="11027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B8FC4-25D3-53D5-79E6-A88ECEFF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058" y="2670153"/>
            <a:ext cx="5155263" cy="1053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90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1637BC-A5AC-1698-2886-B36B2488C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93302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F8F72A-3201-5D08-7305-E2594375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0FCC80-8349-430B-2F15-3BB1152CE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1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C65AF7-312D-BD11-E0F2-F38E7E228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F93C05-5736-4C62-1CE7-FCD7EF2DB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3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C7711-93B3-E273-D43E-5606D7969A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56C00-D460-B84F-0574-05245080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Specificity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28721-0CAC-473E-37D6-C2F0537F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Train what you want to improve</a:t>
            </a:r>
          </a:p>
          <a:p>
            <a:r>
              <a:rPr lang="en-US" sz="2000">
                <a:solidFill>
                  <a:srgbClr val="FFFFFF"/>
                </a:solidFill>
              </a:rPr>
              <a:t>Train adaptations are specific to the stimulus applied</a:t>
            </a:r>
          </a:p>
          <a:p>
            <a:r>
              <a:rPr lang="en-US" sz="2000">
                <a:solidFill>
                  <a:srgbClr val="FFFFFF"/>
                </a:solidFill>
              </a:rPr>
              <a:t>For team sports this means the training must mimic the demands of the sport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36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8BA74-56A6-7DC3-979F-FEE86E4603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3FD03-AA07-8175-D8E5-E88AA962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Specificity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87F39-009B-22CD-6FB3-BCD2EC79F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Strength- Muscle Actions, Gound-Based Actions, Multiple-Joint Actions</a:t>
            </a:r>
          </a:p>
          <a:p>
            <a:r>
              <a:rPr lang="en-US" sz="2000">
                <a:solidFill>
                  <a:srgbClr val="FFFFFF"/>
                </a:solidFill>
              </a:rPr>
              <a:t>Speed-Maximal intensity</a:t>
            </a:r>
          </a:p>
          <a:p>
            <a:r>
              <a:rPr lang="en-US" sz="2000">
                <a:solidFill>
                  <a:srgbClr val="FFFFFF"/>
                </a:solidFill>
              </a:rPr>
              <a:t>Agility/COD- Movement Patterns</a:t>
            </a:r>
          </a:p>
          <a:p>
            <a:r>
              <a:rPr lang="en-US" sz="2000">
                <a:solidFill>
                  <a:srgbClr val="FFFFFF"/>
                </a:solidFill>
              </a:rPr>
              <a:t>Jumps/Plyo- Force Vectors</a:t>
            </a:r>
          </a:p>
          <a:p>
            <a:r>
              <a:rPr lang="en-US" sz="2000">
                <a:solidFill>
                  <a:srgbClr val="FFFFFF"/>
                </a:solidFill>
              </a:rPr>
              <a:t>Conditioning- Energy System Demands</a:t>
            </a:r>
          </a:p>
        </p:txBody>
      </p:sp>
    </p:spTree>
    <p:extLst>
      <p:ext uri="{BB962C8B-B14F-4D97-AF65-F5344CB8AC3E}">
        <p14:creationId xmlns:p14="http://schemas.microsoft.com/office/powerpoint/2010/main" val="32276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C584E-72C9-ED44-6211-4C202719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27133-A8A0-BB87-1BBF-37EFD63E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Periodization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E63C-A4FD-BD0E-97F2-F7A01BAAB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Potentiate Effect of Phase-Based Training</a:t>
            </a:r>
          </a:p>
          <a:p>
            <a:r>
              <a:rPr lang="en-US" sz="2000">
                <a:solidFill>
                  <a:srgbClr val="FFFFFF"/>
                </a:solidFill>
              </a:rPr>
              <a:t>Systematic planning of training over time to maximize performance at key times</a:t>
            </a:r>
          </a:p>
          <a:p>
            <a:r>
              <a:rPr lang="en-US" sz="2000">
                <a:solidFill>
                  <a:srgbClr val="FFFFFF"/>
                </a:solidFill>
              </a:rPr>
              <a:t>Minimizing injury risk and burnout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75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32DAC-6E18-6872-197A-4FCC8114C2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A60AF-093F-C9B6-794F-B045E78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Periodization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2E513-20F7-2AC2-34C4-0AE55BFF3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Strength- Develop physical qualities in the right order</a:t>
            </a:r>
          </a:p>
          <a:p>
            <a:r>
              <a:rPr lang="en-US" sz="2000">
                <a:solidFill>
                  <a:srgbClr val="FFFFFF"/>
                </a:solidFill>
              </a:rPr>
              <a:t>Speed- Like strength speed is build with phases</a:t>
            </a:r>
          </a:p>
          <a:p>
            <a:r>
              <a:rPr lang="en-US" sz="2000">
                <a:solidFill>
                  <a:srgbClr val="FFFFFF"/>
                </a:solidFill>
              </a:rPr>
              <a:t>Agility/COD- Develop both mechanics and reactivity</a:t>
            </a:r>
          </a:p>
          <a:p>
            <a:r>
              <a:rPr lang="en-US" sz="2000">
                <a:solidFill>
                  <a:srgbClr val="FFFFFF"/>
                </a:solidFill>
              </a:rPr>
              <a:t>Jumps/Plyo- Low intensity to High intensity</a:t>
            </a:r>
          </a:p>
          <a:p>
            <a:r>
              <a:rPr lang="en-US" sz="2000">
                <a:solidFill>
                  <a:srgbClr val="FFFFFF"/>
                </a:solidFill>
              </a:rPr>
              <a:t>Conditioning- Should complement each training phases</a:t>
            </a:r>
          </a:p>
        </p:txBody>
      </p:sp>
    </p:spTree>
    <p:extLst>
      <p:ext uri="{BB962C8B-B14F-4D97-AF65-F5344CB8AC3E}">
        <p14:creationId xmlns:p14="http://schemas.microsoft.com/office/powerpoint/2010/main" val="13949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106B6-BBAE-E222-B848-F1D6D7393E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66BA3-388C-396E-5454-134C45A7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Progressive Overload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B2AD-122F-C169-FC5B-909AC033C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Systematically increasing intensity, volume, or complexity</a:t>
            </a:r>
          </a:p>
          <a:p>
            <a:r>
              <a:rPr lang="en-US" sz="2000">
                <a:solidFill>
                  <a:srgbClr val="FFFFFF"/>
                </a:solidFill>
              </a:rPr>
              <a:t>The body adapts to stress over time, stimulate need to increased to stimulate new adaptation and improve performance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6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FE5D7-AAB7-07D9-7087-8DC50C4628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B4E33-3B02-8134-7F3F-B5F06106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Progressive Overload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FC67D-FF5F-A79B-5E66-4939562F3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Strength- Heavy-Light System</a:t>
            </a:r>
          </a:p>
          <a:p>
            <a:r>
              <a:rPr lang="en-US" sz="2000">
                <a:solidFill>
                  <a:srgbClr val="FFFFFF"/>
                </a:solidFill>
              </a:rPr>
              <a:t>Speed- Short to Long</a:t>
            </a:r>
          </a:p>
          <a:p>
            <a:r>
              <a:rPr lang="en-US" sz="2000">
                <a:solidFill>
                  <a:srgbClr val="FFFFFF"/>
                </a:solidFill>
              </a:rPr>
              <a:t>Agility/COD- Simple to Complex</a:t>
            </a:r>
          </a:p>
          <a:p>
            <a:r>
              <a:rPr lang="en-US" sz="2000">
                <a:solidFill>
                  <a:srgbClr val="FFFFFF"/>
                </a:solidFill>
              </a:rPr>
              <a:t>Jumps/Plyo- Low level Rhythmic to High power output</a:t>
            </a:r>
          </a:p>
          <a:p>
            <a:r>
              <a:rPr lang="en-US" sz="2000">
                <a:solidFill>
                  <a:srgbClr val="FFFFFF"/>
                </a:solidFill>
              </a:rPr>
              <a:t>Conditioning- Low volume to high output repeat effort sprints</a:t>
            </a:r>
          </a:p>
        </p:txBody>
      </p:sp>
    </p:spTree>
    <p:extLst>
      <p:ext uri="{BB962C8B-B14F-4D97-AF65-F5344CB8AC3E}">
        <p14:creationId xmlns:p14="http://schemas.microsoft.com/office/powerpoint/2010/main" val="27639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F4CE6EA4-5797-F041-9CB6-1AA4D9005E35}">
  <we:reference id="a3b40b4f-8edf-490e-9df1-7e66f93912bf" version="1.2.0.0" store="EXCatalog" storeType="EXCatalog"/>
  <we:alternateReferences>
    <we:reference id="WA104380526" version="1.2.0.0" store="en-US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245B920-69BF-4346-B1EC-5C5F8E2E03E2}">
  <we:reference id="b0430364-2ab6-47cd-907e-f8b72239b204" version="4.6.79.0" store="EXCatalog" storeType="EXCatalog"/>
  <we:alternateReferences>
    <we:reference id="WA200000729" version="4.6.79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429</Words>
  <Application>Microsoft Macintosh PowerPoint</Application>
  <PresentationFormat>Widescreen</PresentationFormat>
  <Paragraphs>84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Office Theme</vt:lpstr>
      <vt:lpstr> Nebraska Volleyball  How to Build Championship Teams </vt:lpstr>
      <vt:lpstr>Husker Power Principles</vt:lpstr>
      <vt:lpstr>Principles of Training </vt:lpstr>
      <vt:lpstr>Specificity </vt:lpstr>
      <vt:lpstr>Specificity Method</vt:lpstr>
      <vt:lpstr>Periodization</vt:lpstr>
      <vt:lpstr>Periodization Methods</vt:lpstr>
      <vt:lpstr>Progressive Overload</vt:lpstr>
      <vt:lpstr>Progressive Overload Methods</vt:lpstr>
      <vt:lpstr>Train the Force-Velocity Curve</vt:lpstr>
      <vt:lpstr>Force-Velocity Curve Methods</vt:lpstr>
      <vt:lpstr>Assessment and  Evaluation</vt:lpstr>
      <vt:lpstr>Needs Analysis</vt:lpstr>
      <vt:lpstr>KPI’s/Testing</vt:lpstr>
      <vt:lpstr>KPI’s/Testing</vt:lpstr>
      <vt:lpstr>Goal Setting</vt:lpstr>
      <vt:lpstr>Repeat Four Step Evaluation Process</vt:lpstr>
      <vt:lpstr>Plan the work. Work the plan.</vt:lpstr>
      <vt:lpstr>Year Plan</vt:lpstr>
      <vt:lpstr>Training Frequency</vt:lpstr>
      <vt:lpstr>Weekly Outline</vt:lpstr>
      <vt:lpstr>Weekly Outline</vt:lpstr>
      <vt:lpstr>Weekly Outline</vt:lpstr>
      <vt:lpstr>Weekly Outline</vt:lpstr>
      <vt:lpstr>Training Load and Repetitions</vt:lpstr>
      <vt:lpstr>Daniel Baker S&amp;C Journal 2007</vt:lpstr>
      <vt:lpstr>Joe Kenn Strength Playbook</vt:lpstr>
      <vt:lpstr>Joe Kenn Strength Playbook</vt:lpstr>
      <vt:lpstr>Exercise Selection Morin S&amp;C Journal 2020</vt:lpstr>
      <vt:lpstr>Base</vt:lpstr>
      <vt:lpstr>Development </vt:lpstr>
      <vt:lpstr>Peak </vt:lpstr>
      <vt:lpstr>8 Week</vt:lpstr>
      <vt:lpstr>Speed &amp; COD</vt:lpstr>
      <vt:lpstr>Thank You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Kmitta</dc:creator>
  <cp:lastModifiedBy>Brian Kmitta</cp:lastModifiedBy>
  <cp:revision>16</cp:revision>
  <dcterms:created xsi:type="dcterms:W3CDTF">2025-05-28T18:51:13Z</dcterms:created>
  <dcterms:modified xsi:type="dcterms:W3CDTF">2025-07-11T14:30:42Z</dcterms:modified>
</cp:coreProperties>
</file>