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77" r:id="rId6"/>
    <p:sldId id="262" r:id="rId7"/>
    <p:sldId id="297" r:id="rId8"/>
    <p:sldId id="289" r:id="rId9"/>
    <p:sldId id="298" r:id="rId10"/>
    <p:sldId id="290" r:id="rId11"/>
    <p:sldId id="269" r:id="rId12"/>
    <p:sldId id="291" r:id="rId13"/>
    <p:sldId id="294" r:id="rId14"/>
    <p:sldId id="285" r:id="rId15"/>
    <p:sldId id="292" r:id="rId16"/>
    <p:sldId id="270" r:id="rId17"/>
    <p:sldId id="293" r:id="rId18"/>
    <p:sldId id="296" r:id="rId19"/>
    <p:sldId id="299" r:id="rId20"/>
    <p:sldId id="275" r:id="rId21"/>
    <p:sldId id="300" r:id="rId22"/>
    <p:sldId id="272" r:id="rId23"/>
    <p:sldId id="273" r:id="rId24"/>
    <p:sldId id="274" r:id="rId25"/>
    <p:sldId id="279" r:id="rId26"/>
    <p:sldId id="280" r:id="rId27"/>
    <p:sldId id="281" r:id="rId28"/>
    <p:sldId id="302" r:id="rId29"/>
    <p:sldId id="283" r:id="rId30"/>
    <p:sldId id="286" r:id="rId31"/>
    <p:sldId id="287" r:id="rId32"/>
    <p:sldId id="288" r:id="rId33"/>
    <p:sldId id="30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58"/>
    <p:restoredTop sz="94640"/>
  </p:normalViewPr>
  <p:slideViewPr>
    <p:cSldViewPr snapToGrid="0">
      <p:cViewPr varScale="1">
        <p:scale>
          <a:sx n="78" d="100"/>
          <a:sy n="78" d="100"/>
        </p:scale>
        <p:origin x="200" y="1000"/>
      </p:cViewPr>
      <p:guideLst>
        <p:guide orient="horz" pos="57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DC4D-8077-441B-439A-C24232DA8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F3D72-3444-4D0F-C78C-23CC54FC1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DA3A-F5EB-09B0-0B49-B9002049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FA17-1F94-C32B-3665-CFA20EE2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89604-D58F-3615-BEF3-8EFF9E43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1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F01D-6161-9B3F-F322-722A48E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96DBC-6CE2-5EF9-EB0F-086490332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94859-9964-A994-7516-C40EB734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7DF03-9768-D98F-E20E-1AF7F1E7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7499F-5F4A-CE97-B38E-1376665E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9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D88809-9F6F-12F4-19FA-9305E8A5F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3EB28-6482-C002-7C9C-C5A777E60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AB025-BEF5-A62B-F306-693124C4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7C77-1552-CB71-1B64-A74E393A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F4F09-5F95-9E3C-26D6-33B52EAA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8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BA88-F98F-121B-8B83-D20FA1E3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F6FAB-9785-ACFE-F964-55F7A2989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C55E1-8ACF-A3AE-2CD7-5D44083C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9CE0D-4AAE-88A2-3B18-454AC818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8F8EF-274A-48C0-A50C-CEDD0335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4C81-AFDA-A987-78EF-4A4BF72D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3FB18-B466-E3C3-6DCF-28DDE5CC4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BE32F-0949-9DE5-0A88-D806104D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02ADD-6D15-0C69-EEBE-5B33E2BA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59338-E7FD-3FBE-EEC2-2C5F95D6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1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F698-6C39-EB40-3DEF-D77B13F4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6EB6F-E7D8-8781-F873-137258365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71C2B-ADCA-F97D-8FBE-15638F56D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53BA7-C7EF-9752-B780-3C99D894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07B06-4613-F14E-2ED1-5A69FACC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163C9-E0F1-8232-0B3C-E04D4B7F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8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2096-6C7C-2F81-C58B-22230813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21CBA-84CD-3609-C807-78B92DA1B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63DD2-235B-6830-C7F0-065120DEF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EBA19-BFD2-CA35-D5F9-A6EEE6C90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4D5E7-C681-C873-DCFE-87B8E0FEF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E747B-9BAF-36F8-BC0E-2896B7AE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390DB-1E23-D587-779F-4E343067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17C02-277A-389B-38DE-2CE80D14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046A-592C-0A1B-E276-2F44C1FA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7FA76-7072-8FC9-26FE-2BFBC1EC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C59BA-9DF6-0919-08BE-39AEBF68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9E086-5641-03FF-E8FE-05F6B643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2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64A9C-B350-3CC1-978F-BE9741ED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6DA3E-295F-6600-24D9-BE54DEA2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07FF-D520-D185-1D0C-5C767868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9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3699-B3D7-5A51-5B2A-50DBC6AA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5DE6-5C5D-040F-26A3-FAF90618F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5ABD9-119C-07AA-D836-BDFBE9971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24144-D607-EB3A-59DA-B3707C1A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8389E-0559-243C-D597-A622B810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C8BC7-BAD7-3173-0E78-A9DBD75C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9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F3284-D22D-CA09-2C06-9E2A5543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862063-2A54-17D7-BF12-C7BD956AB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639DC-471C-854C-F904-EA3907BD5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2C74F-806F-5E44-5F07-7AA22D29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C99FA-E3E5-A6DC-2DC5-1913406E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2CA2F-CA79-5B12-C6D8-CF1710D7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4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F10EBF-1D52-14EC-3899-E6A161A6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EA26A-84CB-11CE-C05E-68AA7B0A7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302D5-FB8E-4E30-A2D2-CB326B833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5BF0B-5D61-EF4F-B20F-5F58041ACF5F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087FE-6F96-ABBE-1370-CF343DC0A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2B7C4-FC20-5475-8C35-A166FC5B5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1ACAFB-D77E-B644-B2C0-8D87CAE064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8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98DDE0-B6A3-8E59-6719-796A548CD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3AD921-2C17-164D-4159-414D269BB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A72E58-83A8-A3DF-8EB2-B92A9F0E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55A8A19C-CFC7-1D38-7573-3CB79142AF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68592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1F7B4-D51F-EA30-21B7-619DF1A5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06" y="91440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Speed, Agility, &amp; COD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Training for Team Sports</a:t>
            </a:r>
          </a:p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bg1"/>
                </a:solidFill>
              </a:rPr>
              <a:t>Brian Kmitta II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Director of Olympic Sports Performance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University of Nebraska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9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C5CB9C-4B98-A059-AE98-21ECC170C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DC97C7-694C-8251-61CF-43F567C50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5A4EE3-A76B-7469-C527-4558DCDB7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197EA919-BF6A-51D8-594B-8A2AC1185B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D5E14-EABD-9C33-786D-3AC3E5B4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266" y="2415093"/>
            <a:ext cx="9199880" cy="17349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What is Change of Direction?</a:t>
            </a:r>
          </a:p>
        </p:txBody>
      </p:sp>
    </p:spTree>
    <p:extLst>
      <p:ext uri="{BB962C8B-B14F-4D97-AF65-F5344CB8AC3E}">
        <p14:creationId xmlns:p14="http://schemas.microsoft.com/office/powerpoint/2010/main" val="66628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917B53-F597-D348-C5C7-0611F23B7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10C61F-DA4D-2D2F-3C55-225318084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7B097C-937D-B5D5-D3EA-AD5646816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60D73380-560E-3046-8C88-C79A03E524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26D80-F837-229F-9DAC-45C6D441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04456"/>
            <a:ext cx="5294773" cy="50105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Change of direction (COD)</a:t>
            </a:r>
          </a:p>
          <a:p>
            <a:pPr marL="0" indent="0">
              <a:buNone/>
            </a:pPr>
            <a:endParaRPr lang="en-US" sz="4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</a:rPr>
              <a:t>The skills and abilities needed to explosively change movement direction, velocities, or modes.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Picture 8" descr="A group of men running on a field&#10;&#10;AI-generated content may be incorrect.">
            <a:extLst>
              <a:ext uri="{FF2B5EF4-FFF2-40B4-BE49-F238E27FC236}">
                <a16:creationId xmlns:a16="http://schemas.microsoft.com/office/drawing/2014/main" id="{F24CF3EE-B7AE-704F-0179-FAA27549D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73" y="1761414"/>
            <a:ext cx="4974169" cy="33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39A14-1750-0CBC-3707-5E536D865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3991080-FD45-3EF6-4FF7-F07DA0021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CF083F-6D5C-4267-ABC7-185AE2C40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8A0D1B59-9E4B-96BA-9099-1756D260E6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C3949-3FD2-DA7D-E2C0-71466B4A2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31412"/>
            <a:ext cx="5321300" cy="599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Change of direction (COD)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Pre-Planned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Focus Mechanics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Cone Based Drill </a:t>
            </a:r>
          </a:p>
        </p:txBody>
      </p:sp>
      <p:pic>
        <p:nvPicPr>
          <p:cNvPr id="7" name="Picture 6" descr="A diagram of different types of symbols&#10;&#10;AI-generated content may be incorrect.">
            <a:extLst>
              <a:ext uri="{FF2B5EF4-FFF2-40B4-BE49-F238E27FC236}">
                <a16:creationId xmlns:a16="http://schemas.microsoft.com/office/drawing/2014/main" id="{38729B09-A91F-B984-F9A1-6B5A58FC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957" y="931412"/>
            <a:ext cx="5185193" cy="48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1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6B10D-AB30-7831-595A-FD2327E4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53FB231-F1AE-99E2-4AA1-9DAE1E30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911251-7BF8-60B6-6880-2268B1227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17D6F252-561D-8DF6-EB0A-DF9637A40E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72471-5AB1-AEA4-6AC1-A05BFC8A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50829"/>
            <a:ext cx="9520238" cy="599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COD Training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Simple to Complex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Lower-Intensity drills to Higher-Intensity drills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Closed Drills to Open Drills</a:t>
            </a:r>
          </a:p>
        </p:txBody>
      </p:sp>
    </p:spTree>
    <p:extLst>
      <p:ext uri="{BB962C8B-B14F-4D97-AF65-F5344CB8AC3E}">
        <p14:creationId xmlns:p14="http://schemas.microsoft.com/office/powerpoint/2010/main" val="97687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0275C0-628A-831F-B098-045C65AAC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EBE095-558B-3B95-AB40-F83D4F6B0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97C470-0208-038F-F9FA-E210DC1DC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141B5E20-072D-E1B7-82DF-2CB5EFA1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7388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102CA-857D-6428-B0B5-3EDAD566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28687"/>
            <a:ext cx="10515600" cy="176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Angle-Velocity and Progressive Overload</a:t>
            </a:r>
          </a:p>
        </p:txBody>
      </p:sp>
      <p:pic>
        <p:nvPicPr>
          <p:cNvPr id="6" name="Picture 5" descr="A graph with arrows pointing to the top&#10;&#10;AI-generated content may be incorrect.">
            <a:extLst>
              <a:ext uri="{FF2B5EF4-FFF2-40B4-BE49-F238E27FC236}">
                <a16:creationId xmlns:a16="http://schemas.microsoft.com/office/drawing/2014/main" id="{96523964-F544-FC9E-6555-0CD955466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04" y="2679235"/>
            <a:ext cx="10652585" cy="31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9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834EE1-E622-EB24-E109-5D6FA27E7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CFFE522-4E8B-BD7A-0AA9-609C61E58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5CE70B-6DF8-B54B-4E9D-434E7562D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3278BC83-C4A6-60BC-E10B-5527C4D179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C0428-5842-0D1A-C0DF-AA955F44C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853" y="2390075"/>
            <a:ext cx="9199880" cy="17349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What is Agility? </a:t>
            </a:r>
          </a:p>
        </p:txBody>
      </p:sp>
    </p:spTree>
    <p:extLst>
      <p:ext uri="{BB962C8B-B14F-4D97-AF65-F5344CB8AC3E}">
        <p14:creationId xmlns:p14="http://schemas.microsoft.com/office/powerpoint/2010/main" val="3825302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A0903-648E-DC84-0DE1-B6A9ED577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7049A4-6E1D-9A74-1CC0-67DD4E95C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01299F-22D5-59FA-0162-04A6FCE55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AD225FD1-B6E3-75EC-1F11-3A54D98D80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CFB08-684C-3FB9-5244-BB3E9EA0C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50830"/>
            <a:ext cx="4536950" cy="4814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Agility 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The skills and abilities needed to change direction, velocity, or mode in a response to a stimulus.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Content Placeholder 4" descr="A graph on a paper&#10;&#10;AI-generated content may be incorrect.">
            <a:extLst>
              <a:ext uri="{FF2B5EF4-FFF2-40B4-BE49-F238E27FC236}">
                <a16:creationId xmlns:a16="http://schemas.microsoft.com/office/drawing/2014/main" id="{181FB870-3113-A38B-3A35-9E8057670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763" y="914400"/>
            <a:ext cx="5681581" cy="51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FD643A-7EB7-9846-C434-457722C55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600D7B-C2BE-EDF3-418D-2529989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661C1D-3668-39B0-2F80-35BA6BA35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E787DEF3-C087-4DF3-C7F4-CEF1EC4A38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4299F-E6A5-33FE-2EFE-5110BC6E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48886"/>
            <a:ext cx="5321300" cy="599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Agility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Reactive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Focus on Perception/Action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Open Drills to Game Like</a:t>
            </a:r>
          </a:p>
        </p:txBody>
      </p:sp>
      <p:pic>
        <p:nvPicPr>
          <p:cNvPr id="6" name="Picture 5" descr="A mirror drill on a tennis court&#10;&#10;AI-generated content may be incorrect.">
            <a:extLst>
              <a:ext uri="{FF2B5EF4-FFF2-40B4-BE49-F238E27FC236}">
                <a16:creationId xmlns:a16="http://schemas.microsoft.com/office/drawing/2014/main" id="{E44D3792-C6F2-C69A-4975-0442EE80E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69" y="1935312"/>
            <a:ext cx="6343779" cy="29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E54E0B-F7EA-7DD4-30F9-AFDC936A1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0998ABC-F7D6-388B-052E-3056CA12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CCA77A-BBAF-7440-44E9-E9861FD35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C608B826-5A92-2E74-C19D-96E431213B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DAB22-67EB-0EB1-0F96-175517AD5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50829"/>
            <a:ext cx="5321300" cy="599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Agility Training</a:t>
            </a: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Slow to Fast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Simple to Complex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Predictable to Unpredictable</a:t>
            </a:r>
          </a:p>
        </p:txBody>
      </p:sp>
    </p:spTree>
    <p:extLst>
      <p:ext uri="{BB962C8B-B14F-4D97-AF65-F5344CB8AC3E}">
        <p14:creationId xmlns:p14="http://schemas.microsoft.com/office/powerpoint/2010/main" val="154162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7A1FE8-664A-E4F6-C205-79C68A6F6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D03C34A-BF3F-2D4C-4483-48B127216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4C8F8F-35D7-F49F-0665-C4155B567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CBEA7857-C6A8-FFB3-5A34-B61EF3849F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pic>
        <p:nvPicPr>
          <p:cNvPr id="3" name="Content Placeholder 2" descr="A graph with arrows pointing to the left and the right&#10;&#10;AI-generated content may be incorrect.">
            <a:extLst>
              <a:ext uri="{FF2B5EF4-FFF2-40B4-BE49-F238E27FC236}">
                <a16:creationId xmlns:a16="http://schemas.microsoft.com/office/drawing/2014/main" id="{8988CC0F-0B27-F11B-480C-D59ED37D9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7128" y="2360950"/>
            <a:ext cx="8099614" cy="373677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75952-A939-6F35-2E3B-28AD5BCDDB66}"/>
              </a:ext>
            </a:extLst>
          </p:cNvPr>
          <p:cNvSpPr txBox="1"/>
          <p:nvPr/>
        </p:nvSpPr>
        <p:spPr>
          <a:xfrm>
            <a:off x="1295400" y="914400"/>
            <a:ext cx="10186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Progressive Overload &amp; Predictable to Unpredictable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DFCB58-E8BB-BAD8-F9A5-875480D0A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4D535-8A26-0B05-B6CE-BC7174F73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B7F777-7A4E-B50F-66C4-E8BD4D2C5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3F2B50C9-2002-C7FF-4F9B-88799D3D39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91861" y="182880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09349-E722-53A9-6CAF-684691D0C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79" y="914400"/>
            <a:ext cx="10515600" cy="46863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Objectives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*Define Speed, Agility and COD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*Discuss differences between linear speed and COD/Agility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*Explain key training principles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*Provide drills, programming tips, and training examples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78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3BB6A-DF65-9F85-EAAE-FBE2BC375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63B8CAE-D081-D321-A1D7-53306DCCA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30F02F-2E60-B820-7B5A-D37A4125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AF74E874-8336-AD8E-B1CE-4AF454470D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D0436-6D44-8DF5-10B9-BB019958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06" y="9144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Why You Should Train Speed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*Speed Development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*Strength Development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*Reduce Risk of Soft Tissue Injury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*Motor Learning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78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60F2A-5C07-098B-9831-B684AA868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00386C3-6854-9F4E-1136-F6B8C8A88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7F52B2-445D-9449-1434-60412BAA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1E9F1EB7-96D1-6767-5DE1-3E3A7F8AF0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DB644-A5CA-66EB-0C1F-14C74B4ED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93" y="103981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Types of Speed Training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5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DF4A64-13C6-823A-8459-AE23A8A1B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252497-B8E4-96C7-92DB-28D16AE5D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ED5AE3-5273-6B75-32C4-6E91200F3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DAE06FAC-ED49-3153-641E-B3675257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5B948-A14B-80DF-44DC-0AE57505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06" y="9144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Sport-Specific Movement Types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Evasion: Rapid, large-angle directional change to avoid an opponent or create separation</a:t>
            </a:r>
          </a:p>
        </p:txBody>
      </p:sp>
    </p:spTree>
    <p:extLst>
      <p:ext uri="{BB962C8B-B14F-4D97-AF65-F5344CB8AC3E}">
        <p14:creationId xmlns:p14="http://schemas.microsoft.com/office/powerpoint/2010/main" val="1597541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8FCB75-E746-BD53-4301-D87CA5228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611FEE-D734-66A1-1D7F-2AE8DC987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BE4083-66EC-149D-D224-D197F1F95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864FFA7D-20AD-403D-3991-BCAB1E4E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96B04-FA6F-3B4B-FFF2-46FCB3BC8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9144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Sport-Specific Movement Types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Subtle Change of Direction: Small to moderate direction shifts made while maintaining movement rhythm and positioning</a:t>
            </a:r>
          </a:p>
        </p:txBody>
      </p:sp>
    </p:spTree>
    <p:extLst>
      <p:ext uri="{BB962C8B-B14F-4D97-AF65-F5344CB8AC3E}">
        <p14:creationId xmlns:p14="http://schemas.microsoft.com/office/powerpoint/2010/main" val="1912784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C83EC-FFAB-A35D-A978-BE2F534F1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FF6E583-B013-DD1D-301D-90C46F36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1E4577-7192-9C28-E0D7-F24597B36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35036BB0-7589-5DD4-36F1-83F4EB9065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1C3E1-1710-E3BF-23B5-C1642A0A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93" y="9144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Sport-Specific Movement Types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Velocity Maintenance: Continuation of sprinting while navigating small directional adjustments without reducing speed</a:t>
            </a:r>
          </a:p>
        </p:txBody>
      </p:sp>
    </p:spTree>
    <p:extLst>
      <p:ext uri="{BB962C8B-B14F-4D97-AF65-F5344CB8AC3E}">
        <p14:creationId xmlns:p14="http://schemas.microsoft.com/office/powerpoint/2010/main" val="1748497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68F683-249D-9BB3-097F-4D38842F6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C01FC8-FF61-0BB2-837C-A9ABD1711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D9EC3D-AD51-993A-4A8E-AD3850112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0720D3F4-AA3A-EE50-DE13-A41609ED16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7388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AED11-8572-642A-FF31-7F7BE096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5" y="914400"/>
            <a:ext cx="10515600" cy="2201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Resisted Sprint Training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Sled Push, Band/Sled Towing, Weight Vest, Hill/Stadium, and Running into the Wind</a:t>
            </a:r>
          </a:p>
        </p:txBody>
      </p:sp>
      <p:pic>
        <p:nvPicPr>
          <p:cNvPr id="3" name="Picture 2" descr="A graph of a different number of athletes&#10;&#10;AI-generated content may be incorrect.">
            <a:extLst>
              <a:ext uri="{FF2B5EF4-FFF2-40B4-BE49-F238E27FC236}">
                <a16:creationId xmlns:a16="http://schemas.microsoft.com/office/drawing/2014/main" id="{CAC6BDAE-C2E8-789A-BF7F-E70FE7BAC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07" y="3782876"/>
            <a:ext cx="3831222" cy="2366844"/>
          </a:xfrm>
          <a:prstGeom prst="rect">
            <a:avLst/>
          </a:prstGeom>
        </p:spPr>
      </p:pic>
      <p:pic>
        <p:nvPicPr>
          <p:cNvPr id="7" name="Picture 6" descr="A person running with a rope&#10;&#10;AI-generated content may be incorrect.">
            <a:extLst>
              <a:ext uri="{FF2B5EF4-FFF2-40B4-BE49-F238E27FC236}">
                <a16:creationId xmlns:a16="http://schemas.microsoft.com/office/drawing/2014/main" id="{99EAA733-DAD2-0D94-7287-CD64DB540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247" y="3782878"/>
            <a:ext cx="3560555" cy="2366843"/>
          </a:xfrm>
          <a:prstGeom prst="rect">
            <a:avLst/>
          </a:prstGeom>
        </p:spPr>
      </p:pic>
      <p:pic>
        <p:nvPicPr>
          <p:cNvPr id="9" name="Picture 8" descr="A person pushing a bar&#10;&#10;AI-generated content may be incorrect.">
            <a:extLst>
              <a:ext uri="{FF2B5EF4-FFF2-40B4-BE49-F238E27FC236}">
                <a16:creationId xmlns:a16="http://schemas.microsoft.com/office/drawing/2014/main" id="{CAE3496C-144E-5707-D6A7-C69A0CD57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190" y="3797162"/>
            <a:ext cx="3529503" cy="23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79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3C1CA3-ED29-8F07-7903-FA31A80AF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7C02F9-2DFF-A96B-B00D-ACE7BB5AA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EC7794-D8BA-C9D3-F96F-5B6381B99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C0F0608F-B470-7EA7-E983-9665FAF46E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7388" y="175336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D302A-4B5D-FD99-C1DD-6853497F5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5" y="914400"/>
            <a:ext cx="10515600" cy="2632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Assisted Sprint Training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Band/Cord, Towing Systems, High-Speed Treadmills, Downhill, and Running with the Wind</a:t>
            </a:r>
          </a:p>
        </p:txBody>
      </p:sp>
      <p:pic>
        <p:nvPicPr>
          <p:cNvPr id="3" name="Picture 2" descr="A group of people running on a field&#10;&#10;AI-generated content may be incorrect.">
            <a:extLst>
              <a:ext uri="{FF2B5EF4-FFF2-40B4-BE49-F238E27FC236}">
                <a16:creationId xmlns:a16="http://schemas.microsoft.com/office/drawing/2014/main" id="{92861DE1-9027-D644-4862-BDD25E988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131" y="3246083"/>
            <a:ext cx="3768421" cy="2819337"/>
          </a:xfrm>
          <a:prstGeom prst="rect">
            <a:avLst/>
          </a:prstGeom>
        </p:spPr>
      </p:pic>
      <p:pic>
        <p:nvPicPr>
          <p:cNvPr id="7" name="Picture 6" descr="A person running on a treadmill&#10;&#10;AI-generated content may be incorrect.">
            <a:extLst>
              <a:ext uri="{FF2B5EF4-FFF2-40B4-BE49-F238E27FC236}">
                <a16:creationId xmlns:a16="http://schemas.microsoft.com/office/drawing/2014/main" id="{9F9058B6-73B8-92D7-9131-8AA2ED424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95" y="3232308"/>
            <a:ext cx="3768421" cy="28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63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7514E3-22F7-B60E-7357-34DAEE2F2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282370-1ABF-551A-0C81-EBB8D035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50356D-5AC0-6631-C1F3-B06ABC731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B8184431-E831-CB2F-26F9-6A09D71C7A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189E4-E73D-A809-7260-66E291FF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1736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Curvilinear Sprinting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Sprinting along a curved or arcing path</a:t>
            </a:r>
          </a:p>
        </p:txBody>
      </p:sp>
      <p:pic>
        <p:nvPicPr>
          <p:cNvPr id="3" name="Picture 2" descr="A person running with a line drawing&#10;&#10;AI-generated content may be incorrect.">
            <a:extLst>
              <a:ext uri="{FF2B5EF4-FFF2-40B4-BE49-F238E27FC236}">
                <a16:creationId xmlns:a16="http://schemas.microsoft.com/office/drawing/2014/main" id="{DE73D623-E876-6766-0082-8FDE69C7A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65" y="2902023"/>
            <a:ext cx="3099784" cy="3145369"/>
          </a:xfrm>
          <a:prstGeom prst="rect">
            <a:avLst/>
          </a:prstGeom>
        </p:spPr>
      </p:pic>
      <p:pic>
        <p:nvPicPr>
          <p:cNvPr id="9" name="Picture 8" descr="A child running on a field with red cones&#10;&#10;AI-generated content may be incorrect.">
            <a:extLst>
              <a:ext uri="{FF2B5EF4-FFF2-40B4-BE49-F238E27FC236}">
                <a16:creationId xmlns:a16="http://schemas.microsoft.com/office/drawing/2014/main" id="{00FC5E7B-04DE-875E-C99D-F4BD2A013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246" y="2902024"/>
            <a:ext cx="6341470" cy="31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4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EBE28A-BF3D-43F3-C9CA-BF4EECAFD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868920-C1DB-FCE3-38DA-3DB2BC8F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5B12E8-D91E-EFC4-68F5-D7A0DE5B6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FAF2513E-77EE-3AE7-A8F7-F174C4FEFD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1B644-917A-47D4-EEC2-08CA3326B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1736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Speed vs. Conditioning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3876F5EC-F88C-F675-B5DA-388498059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793" y="1727855"/>
            <a:ext cx="9452550" cy="36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33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8401C3-182B-AB60-8D4C-AF4D4D3C2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BD6048-BFD6-4D25-53A1-83608460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587A9-0F77-A7D6-F42C-E24A32618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19B6E0DD-F7FC-F9EC-3B75-CEE446D98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7388" y="175336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CB62B-8C4B-5F6F-205E-E67894EE9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848" y="914400"/>
            <a:ext cx="4753752" cy="7997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4 Day Warm Up</a:t>
            </a:r>
          </a:p>
        </p:txBody>
      </p:sp>
      <p:pic>
        <p:nvPicPr>
          <p:cNvPr id="9" name="Picture 8" descr="A table of exercise equipment&#10;&#10;AI-generated content may be incorrect.">
            <a:extLst>
              <a:ext uri="{FF2B5EF4-FFF2-40B4-BE49-F238E27FC236}">
                <a16:creationId xmlns:a16="http://schemas.microsoft.com/office/drawing/2014/main" id="{72E49055-6C06-D46F-FDE6-26ADBB4D9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6" y="1660101"/>
            <a:ext cx="9250326" cy="452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2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39203-B07E-3201-FE55-D1AF07A82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9B287A-3513-12F2-AF58-108F99834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878705-AE8A-175A-6078-57607F31A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AF6429FE-EC48-5B2A-58D4-E0CA89D031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2FA8E-2D2D-F0F2-52E4-251A76CC9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06" y="9144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What is speed?</a:t>
            </a:r>
          </a:p>
        </p:txBody>
      </p:sp>
    </p:spTree>
    <p:extLst>
      <p:ext uri="{BB962C8B-B14F-4D97-AF65-F5344CB8AC3E}">
        <p14:creationId xmlns:p14="http://schemas.microsoft.com/office/powerpoint/2010/main" val="4281939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28EFA-CB18-62AE-C3FA-6FACF4F0E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50BBEB-06B5-45BC-DECA-E77CBFAB2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5A0578-E433-3F30-B0BB-3CF21EB7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247936D2-7301-2A69-652F-5C7DBAC83D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7388" y="175336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E7E1B-86FF-450C-7633-21735FBA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930580"/>
            <a:ext cx="3762375" cy="2498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Sample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4 Day Program</a:t>
            </a:r>
          </a:p>
        </p:txBody>
      </p:sp>
      <p:pic>
        <p:nvPicPr>
          <p:cNvPr id="11" name="Picture 10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D4AB4994-36E7-147C-EC61-B7463A37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25" y="344793"/>
            <a:ext cx="5962492" cy="61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0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0F40B0-4AB8-A038-C61A-D52AE0E75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0938941-33B6-3F4D-0A15-866AE6DF5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4282B9-8E29-A994-5414-520D5B4F3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52F18662-975F-9771-F085-0D8E59C1AB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7388" y="175336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5306E-F1EB-516C-A144-739C45092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860" y="970034"/>
            <a:ext cx="4439427" cy="7997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3 Day Warm Up</a:t>
            </a:r>
          </a:p>
        </p:txBody>
      </p:sp>
      <p:pic>
        <p:nvPicPr>
          <p:cNvPr id="3" name="Picture 2" descr="A table with text on it&#10;&#10;AI-generated content may be incorrect.">
            <a:extLst>
              <a:ext uri="{FF2B5EF4-FFF2-40B4-BE49-F238E27FC236}">
                <a16:creationId xmlns:a16="http://schemas.microsoft.com/office/drawing/2014/main" id="{0A900E87-90CD-0AD2-20EE-1B0BF9E3D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61" y="1777308"/>
            <a:ext cx="8034228" cy="45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8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528515-3AB1-4BE8-52B7-7078A0EBB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1AC3CF8-5BF2-7DC5-F12E-11411EF1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A6E696-B160-6DF7-ED17-63AED08EB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18103C70-9B04-9DB1-7794-C583DED0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7388" y="175336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A3DD8-380C-DC0D-FC19-72C8890A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914400"/>
            <a:ext cx="3933825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Sample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3 Day Program</a:t>
            </a:r>
          </a:p>
        </p:txBody>
      </p:sp>
      <p:pic>
        <p:nvPicPr>
          <p:cNvPr id="3" name="Picture 2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8AFC41E5-CD99-003C-DBDB-7045DF8E9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943" y="327321"/>
            <a:ext cx="4806212" cy="62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67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517C2-A921-D7D6-CEAC-AD0799815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8EC880-128C-CD2D-215F-E18F25DAC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C8AD4-7B39-7456-C456-DE7079C8A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A92DC624-D4C9-B632-F347-DC5C2B0D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7388" y="175336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16D73-BFD2-4159-E812-4DA39C6D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003" y="914400"/>
            <a:ext cx="6784944" cy="4600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Thank you.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Contact </a:t>
            </a:r>
            <a:r>
              <a:rPr lang="en-US" sz="4400" dirty="0" err="1">
                <a:solidFill>
                  <a:schemeClr val="bg1"/>
                </a:solidFill>
              </a:rPr>
              <a:t>bkmitta@huskers.com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7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6A356D-475A-5D58-E577-F5B3F3DE0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25E968-34BB-E7BD-8EA3-0FF1C7C5F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F60B6D-300C-1E25-BED0-25B31E92E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711EA80B-9710-836D-2572-2FFB935F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0D3E3-A110-B966-8EC6-011FD79DF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93" y="91440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Linear Speed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The skills and abilities needed to achieve high movement velocities. 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Usually quantified by time or yards per sec.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Content Placeholder 2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AC73E0B4-CA2F-6CED-A937-1F4E02603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128" y="4640503"/>
            <a:ext cx="3887330" cy="12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0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4AD5F-19FC-FF0C-6078-73CFEF729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8D0893D-8536-A3A7-F67B-D0BFB3713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32CFC3-66F4-BCF1-C6B9-677DB2324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21569DEB-6B5A-C339-5F90-E0BD2E0BBE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79108"/>
            <a:ext cx="11823637" cy="64997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2A8C9-5E92-D791-2F30-FCD7C6B0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06" y="9144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Sprinting 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Acceleration Training (0-30yds)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Max Velocity (&gt;30yds)</a:t>
            </a:r>
          </a:p>
        </p:txBody>
      </p:sp>
    </p:spTree>
    <p:extLst>
      <p:ext uri="{BB962C8B-B14F-4D97-AF65-F5344CB8AC3E}">
        <p14:creationId xmlns:p14="http://schemas.microsoft.com/office/powerpoint/2010/main" val="305675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6BAB86-00EF-BDD3-8D88-8A70F565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FF229-D736-46AA-DDA4-F4D01AEB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F414C4-29F5-8E9C-CBE2-37E61A0D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1EDF1F02-E45E-61F3-923B-C852C2C5E8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pic>
        <p:nvPicPr>
          <p:cNvPr id="4" name="Picture 3" descr="A graph of a football game&#10;&#10;AI-generated content may be incorrect.">
            <a:extLst>
              <a:ext uri="{FF2B5EF4-FFF2-40B4-BE49-F238E27FC236}">
                <a16:creationId xmlns:a16="http://schemas.microsoft.com/office/drawing/2014/main" id="{BC66A3B1-0D3E-D72E-EDD4-D05524038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1962397"/>
            <a:ext cx="4444742" cy="3940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999F99-554B-5463-6C03-95356BEDF383}"/>
              </a:ext>
            </a:extLst>
          </p:cNvPr>
          <p:cNvSpPr txBox="1"/>
          <p:nvPr/>
        </p:nvSpPr>
        <p:spPr>
          <a:xfrm>
            <a:off x="1295400" y="941622"/>
            <a:ext cx="322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Acceleration</a:t>
            </a:r>
          </a:p>
        </p:txBody>
      </p:sp>
      <p:pic>
        <p:nvPicPr>
          <p:cNvPr id="7" name="Picture 6" descr="A basketball player in a blue uniform with a ball in front of another player&#10;&#10;AI-generated content may be incorrect.">
            <a:extLst>
              <a:ext uri="{FF2B5EF4-FFF2-40B4-BE49-F238E27FC236}">
                <a16:creationId xmlns:a16="http://schemas.microsoft.com/office/drawing/2014/main" id="{FFBAECED-7612-1CD4-4ABC-5879DDBAB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973739"/>
            <a:ext cx="5255166" cy="39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BB84D-8D48-79E8-9453-C4E4FF4A8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81847C8-0CBC-3768-F1A3-34997A4DA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2FC411-07B6-6F69-4C82-B6367C4E9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A912DED3-52FF-36FF-E730-41E53B6D61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FC9667-EE8A-1813-3D21-C810C3B87CA3}"/>
              </a:ext>
            </a:extLst>
          </p:cNvPr>
          <p:cNvSpPr txBox="1"/>
          <p:nvPr/>
        </p:nvSpPr>
        <p:spPr>
          <a:xfrm>
            <a:off x="1326726" y="914400"/>
            <a:ext cx="322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Acceleration</a:t>
            </a:r>
          </a:p>
        </p:txBody>
      </p:sp>
      <p:pic>
        <p:nvPicPr>
          <p:cNvPr id="6" name="Picture 5" descr="A person and person running&#10;&#10;AI-generated content may be incorrect.">
            <a:extLst>
              <a:ext uri="{FF2B5EF4-FFF2-40B4-BE49-F238E27FC236}">
                <a16:creationId xmlns:a16="http://schemas.microsoft.com/office/drawing/2014/main" id="{4327DC8B-8B9F-71FE-CE74-6A5A828DD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726" y="2643667"/>
            <a:ext cx="5565328" cy="2588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A64449-C7FC-3AF8-D865-18CD49225130}"/>
              </a:ext>
            </a:extLst>
          </p:cNvPr>
          <p:cNvSpPr txBox="1"/>
          <p:nvPr/>
        </p:nvSpPr>
        <p:spPr>
          <a:xfrm>
            <a:off x="7041704" y="1044123"/>
            <a:ext cx="42887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Horizontal Force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Center of mass in front of base of support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Long ground contact times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Large joint angles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Low flight times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Short stride length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Low stride frequency </a:t>
            </a:r>
          </a:p>
        </p:txBody>
      </p:sp>
    </p:spTree>
    <p:extLst>
      <p:ext uri="{BB962C8B-B14F-4D97-AF65-F5344CB8AC3E}">
        <p14:creationId xmlns:p14="http://schemas.microsoft.com/office/powerpoint/2010/main" val="293128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C0F9E9-5756-A4D5-D275-6DCDCAC38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93F328-FE16-7432-8A3E-3B6515F30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AC7DB3-A3F9-67CA-DE57-2F84834E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47CD9CD7-3BFF-C479-BD94-65B85C62C5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DB9BF-A7E4-9E31-B8DC-ED17B6270DCA}"/>
              </a:ext>
            </a:extLst>
          </p:cNvPr>
          <p:cNvSpPr txBox="1"/>
          <p:nvPr/>
        </p:nvSpPr>
        <p:spPr>
          <a:xfrm>
            <a:off x="1295400" y="914400"/>
            <a:ext cx="3463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Max Velocity</a:t>
            </a:r>
          </a:p>
        </p:txBody>
      </p:sp>
      <p:pic>
        <p:nvPicPr>
          <p:cNvPr id="6" name="Content Placeholder 6" descr="A paper with a graph and numbers&#10;&#10;AI-generated content may be incorrect.">
            <a:extLst>
              <a:ext uri="{FF2B5EF4-FFF2-40B4-BE49-F238E27FC236}">
                <a16:creationId xmlns:a16="http://schemas.microsoft.com/office/drawing/2014/main" id="{992600B7-3DC1-9198-222F-4359F2F77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53660" y="1182126"/>
            <a:ext cx="4165240" cy="4647862"/>
          </a:xfrm>
        </p:spPr>
      </p:pic>
      <p:pic>
        <p:nvPicPr>
          <p:cNvPr id="11" name="Picture 10" descr="A football player running with a ball&#10;&#10;AI-generated content may be incorrect.">
            <a:extLst>
              <a:ext uri="{FF2B5EF4-FFF2-40B4-BE49-F238E27FC236}">
                <a16:creationId xmlns:a16="http://schemas.microsoft.com/office/drawing/2014/main" id="{73F8334B-9850-F82A-3265-892B60CD0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466912"/>
            <a:ext cx="4972548" cy="33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7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202EE6-79DA-B19F-B3FA-936D35F3B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D71A21-1BB6-2BEC-FF4C-FFDC97267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20FFE0-EBB5-ABF9-78AA-1782E327A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running&#10;&#10;AI-generated content may be incorrect.">
            <a:extLst>
              <a:ext uri="{FF2B5EF4-FFF2-40B4-BE49-F238E27FC236}">
                <a16:creationId xmlns:a16="http://schemas.microsoft.com/office/drawing/2014/main" id="{4D1207E2-D04C-EAAA-4B94-5D5430337B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207" b="10127"/>
          <a:stretch>
            <a:fillRect/>
          </a:stretch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CF309-2603-A9E2-DA0C-05E68BF44C71}"/>
              </a:ext>
            </a:extLst>
          </p:cNvPr>
          <p:cNvSpPr txBox="1"/>
          <p:nvPr/>
        </p:nvSpPr>
        <p:spPr>
          <a:xfrm>
            <a:off x="1448627" y="1071742"/>
            <a:ext cx="3463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Max Velocity</a:t>
            </a:r>
          </a:p>
        </p:txBody>
      </p:sp>
      <p:pic>
        <p:nvPicPr>
          <p:cNvPr id="13" name="Content Placeholder 12" descr="A person running in different poses&#10;&#10;AI-generated content may be incorrect.">
            <a:extLst>
              <a:ext uri="{FF2B5EF4-FFF2-40B4-BE49-F238E27FC236}">
                <a16:creationId xmlns:a16="http://schemas.microsoft.com/office/drawing/2014/main" id="{B7AC804C-77C4-06EA-0FE5-CD64E9B12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802" y="2226555"/>
            <a:ext cx="5804945" cy="170583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6D5172-BDA5-5F4E-FBB3-15DE63AC2BAC}"/>
              </a:ext>
            </a:extLst>
          </p:cNvPr>
          <p:cNvSpPr txBox="1"/>
          <p:nvPr/>
        </p:nvSpPr>
        <p:spPr>
          <a:xfrm>
            <a:off x="6802723" y="1071742"/>
            <a:ext cx="498136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Vertical force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Center of mass over base or support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Short ground contact time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Small joint angle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High flight times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Long stride length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High stride frequency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87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13884</TotalTime>
  <Words>427</Words>
  <Application>Microsoft Macintosh PowerPoint</Application>
  <PresentationFormat>Widescreen</PresentationFormat>
  <Paragraphs>132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Kmitta</dc:creator>
  <cp:lastModifiedBy>Brian Kmitta</cp:lastModifiedBy>
  <cp:revision>7</cp:revision>
  <dcterms:created xsi:type="dcterms:W3CDTF">2025-06-18T16:05:34Z</dcterms:created>
  <dcterms:modified xsi:type="dcterms:W3CDTF">2025-07-11T13:48:45Z</dcterms:modified>
</cp:coreProperties>
</file>