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118"/>
  </p:notesMasterIdLst>
  <p:sldIdLst>
    <p:sldId id="256" r:id="rId3"/>
    <p:sldId id="257" r:id="rId4"/>
    <p:sldId id="258" r:id="rId5"/>
    <p:sldId id="259" r:id="rId6"/>
    <p:sldId id="260"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8" r:id="rId59"/>
    <p:sldId id="319" r:id="rId60"/>
    <p:sldId id="320" r:id="rId61"/>
    <p:sldId id="321" r:id="rId62"/>
    <p:sldId id="322" r:id="rId63"/>
    <p:sldId id="323" r:id="rId64"/>
    <p:sldId id="324" r:id="rId65"/>
    <p:sldId id="325" r:id="rId66"/>
    <p:sldId id="326" r:id="rId67"/>
    <p:sldId id="327" r:id="rId68"/>
    <p:sldId id="328" r:id="rId69"/>
    <p:sldId id="329" r:id="rId70"/>
    <p:sldId id="331" r:id="rId71"/>
    <p:sldId id="332" r:id="rId72"/>
    <p:sldId id="333" r:id="rId73"/>
    <p:sldId id="334" r:id="rId74"/>
    <p:sldId id="335" r:id="rId75"/>
    <p:sldId id="336" r:id="rId76"/>
    <p:sldId id="337" r:id="rId77"/>
    <p:sldId id="338" r:id="rId78"/>
    <p:sldId id="339" r:id="rId79"/>
    <p:sldId id="340" r:id="rId80"/>
    <p:sldId id="341" r:id="rId81"/>
    <p:sldId id="372" r:id="rId82"/>
    <p:sldId id="373" r:id="rId83"/>
    <p:sldId id="374" r:id="rId84"/>
    <p:sldId id="375" r:id="rId85"/>
    <p:sldId id="376" r:id="rId86"/>
    <p:sldId id="377" r:id="rId87"/>
    <p:sldId id="342" r:id="rId88"/>
    <p:sldId id="343" r:id="rId89"/>
    <p:sldId id="344" r:id="rId90"/>
    <p:sldId id="345" r:id="rId91"/>
    <p:sldId id="346" r:id="rId92"/>
    <p:sldId id="352" r:id="rId93"/>
    <p:sldId id="353" r:id="rId94"/>
    <p:sldId id="354" r:id="rId95"/>
    <p:sldId id="355" r:id="rId96"/>
    <p:sldId id="356" r:id="rId97"/>
    <p:sldId id="313" r:id="rId98"/>
    <p:sldId id="314" r:id="rId99"/>
    <p:sldId id="315" r:id="rId100"/>
    <p:sldId id="316" r:id="rId101"/>
    <p:sldId id="357" r:id="rId102"/>
    <p:sldId id="358" r:id="rId103"/>
    <p:sldId id="359" r:id="rId104"/>
    <p:sldId id="360" r:id="rId105"/>
    <p:sldId id="361" r:id="rId106"/>
    <p:sldId id="362" r:id="rId107"/>
    <p:sldId id="363" r:id="rId108"/>
    <p:sldId id="364" r:id="rId109"/>
    <p:sldId id="365" r:id="rId110"/>
    <p:sldId id="366" r:id="rId111"/>
    <p:sldId id="367" r:id="rId112"/>
    <p:sldId id="368" r:id="rId113"/>
    <p:sldId id="369" r:id="rId114"/>
    <p:sldId id="370" r:id="rId115"/>
    <p:sldId id="371" r:id="rId116"/>
    <p:sldId id="317" r:id="rId1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80" d="100"/>
          <a:sy n="180" d="100"/>
        </p:scale>
        <p:origin x="76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notesMaster" Target="notesMasters/notesMaster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presProps" Target="presProps.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theme" Target="theme/theme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775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slide.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Specificity starts with knowing which energy system the sport actually demands, and when.</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Force, velocity, and work — the three biomotor abilities, with the formula that defines each.</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exercise selection decision should be traceable back to one (or more) of these three planes.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Eight movement patterns, drawn directly from the three cardinal planes on the previous slide.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Coaches default to intensity alone — volume and density are just as valid, and often safer, levers.</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traditional lifting cycle: as external load climbs, tonnage and bar velocity both come down.</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rep-based progression: reps come down while load and sets climb across the block.</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Compression: same work in less time (rest shrinks). Expansion: more work in the same time (volume grows).</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whole deck: everything that follows is a principle, not a trend.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Progression means the program evolves as the athlete does — start simple so problems surface while they're still easy to fix.</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an athlete starts on the general-to-specific continuum depends on which is actually lacking: sport skill, physical development, or both.</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Young athletes adapt quickly session to session, but the overall program should still advance conservatively — steady linear progression, one work set throughout.</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Older, more trained athletes adapt more slowly session to session, but the overall program can be advanced more aggressively — undulating load/perform waves with rising work sets.</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Roadmap slide: the four principles the rest of the deck is organized around.</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Linear speed is the foundation everything else in this section builds from.</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Sprinting splits into two distinct phases, each trained differently.</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Acceleration versus speed in two athletes over 40 yards.</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ten Husker Power Principles listed together before the deep dives on Specificity and Progressive Overload.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Acceleration mechanics: a forward lean that puts the center of mass ahead of the base of support.</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Max velocity is reached once acceleration mechanics give way to an upright sprint posture.</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Max velocity mechanics are the mirror image of acceleration: vertical force instead of horizontal.</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Maximum force production early in the sprint is the single biggest driver of acceleration quality.</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Top-end speed only improves when the sprint itself is truly maximal — near-full effort, fully recovered, low fatigue.</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Elastic qualities — stiffness and reactive strength — are what let an athlete convert ground contact into speed at max velocity.</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Recovery guidelines scale with sprint distance — rest intervals and total volume both matter.</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COD is explosive and pre-planned — distinct from the reactive nature of agility.</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Roadmap slide: the four principles the rest of the deck is organized around.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COD training starts pre-planned and mechanics-focused, using cone-based drills.</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COD progresses along three continuums at once: complexity, intensity, and openness.</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COD drills progress from tighter, sharper angle changes toward broader, faster ones as athletes advance.</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defining difference from COD: agility is reactive, driven by an external stimulus.</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Agility training builds toward game-like, open decision-making — the mirror drill is a classic bridge.</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COD and agility training both progress along the same three continuums: complexity, intensity, and predictability/openness.</a:t>
            </a:r>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Simple to complex: braking ability first, then deceleration mechanics, then full COD technique.</a:t>
            </a:r>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 to high intensity: build reactive strength first, then integrate COD work with speed training.</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Closed to open: move from planned, predictable drills to reactive ones across multiple movement patterns.</a:t>
            </a:r>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Speed training pays dividends well beyond speed itself.</a:t>
            </a:r>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sport-specific movement types: evasion (most explosive), subtle COD (keeps rhythm/positioning), and velocity maintenance (no speed penalty for small course corrections).</a:t>
            </a:r>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Resisted sprinting shifts the load-velocity profile — heavier loads bias force, lighter loads preserve velocity.</a:t>
            </a:r>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Assisted sprinting exposes athletes to velocities above what they can produce on their own.</a:t>
            </a:r>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Curved sprinting adds a lateral force component that straight-line sprinting never trains.</a:t>
            </a:r>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4-day warm-up template splits into Linear A/B and Lateral C/D tracks.</a:t>
            </a:r>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8-week sample 4-day speed/COD program.</a:t>
            </a:r>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3-day warm-up template condenses to Linear A/B and Lateral C.</a:t>
            </a:r>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Linear periodization moves volume and intensity in one direction across the block. Nonlinear (undulating) periodization varies them frequently, week to week or day to day. Concurrent periodization trains volume, intensity, and technique together at moderate levels throughout. Technique work stays consistently high across all three models.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8-week sample 3-day speed/COD program.</a:t>
            </a:r>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a:t>
            </a:r>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Peaking is the payoff of periodization: everything upstream exists to put an athlete at their best when it counts most.</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 fatigue is the constraint that peaking and periodization are built around — it's not optional.</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 Id="rId5" Type="http://schemas.openxmlformats.org/officeDocument/2006/relationships/image" Target="../media/image86.png"/><Relationship Id="rId4" Type="http://schemas.openxmlformats.org/officeDocument/2006/relationships/image" Target="../media/image85.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9.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91.png"/><Relationship Id="rId7"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38.png"/><Relationship Id="rId4" Type="http://schemas.openxmlformats.org/officeDocument/2006/relationships/image" Target="../media/image35.png"/></Relationships>
</file>

<file path=ppt/slides/_rels/slide1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95.png"/></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5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6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7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3246120"/>
            <a:ext cx="12188952" cy="54864"/>
          </a:xfrm>
          <a:prstGeom prst="rect">
            <a:avLst/>
          </a:prstGeom>
          <a:solidFill>
            <a:srgbClr val="D7263D"/>
          </a:solidFill>
          <a:ln/>
        </p:spPr>
        <p:txBody>
          <a:bodyPr/>
          <a:lstStyle/>
          <a:p>
            <a:endParaRPr lang="en-US"/>
          </a:p>
        </p:txBody>
      </p:sp>
      <p:sp>
        <p:nvSpPr>
          <p:cNvPr id="3" name="Text 1"/>
          <p:cNvSpPr/>
          <p:nvPr/>
        </p:nvSpPr>
        <p:spPr>
          <a:xfrm>
            <a:off x="548640" y="2331720"/>
            <a:ext cx="11091672" cy="1005840"/>
          </a:xfrm>
          <a:prstGeom prst="rect">
            <a:avLst/>
          </a:prstGeom>
          <a:noFill/>
          <a:ln/>
        </p:spPr>
        <p:txBody>
          <a:bodyPr wrap="square" lIns="0" tIns="0" rIns="0" bIns="0"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Principles of Training Athletes</a:t>
            </a:r>
            <a:endParaRPr lang="en-US" sz="4000" dirty="0"/>
          </a:p>
        </p:txBody>
      </p:sp>
      <p:sp>
        <p:nvSpPr>
          <p:cNvPr id="4" name="Text 2"/>
          <p:cNvSpPr/>
          <p:nvPr/>
        </p:nvSpPr>
        <p:spPr>
          <a:xfrm>
            <a:off x="1005840" y="3429000"/>
            <a:ext cx="10177272" cy="548640"/>
          </a:xfrm>
          <a:prstGeom prst="rect">
            <a:avLst/>
          </a:prstGeom>
          <a:noFill/>
          <a:ln/>
        </p:spPr>
        <p:txBody>
          <a:bodyPr wrap="square" lIns="0" tIns="0" rIns="0" bIns="0" rtlCol="0" anchor="ctr"/>
          <a:lstStyle/>
          <a:p>
            <a:pPr marL="0" indent="0" algn="ctr">
              <a:buNone/>
            </a:pPr>
            <a:r>
              <a:rPr lang="en-US" sz="1400" i="1" dirty="0">
                <a:solidFill>
                  <a:srgbClr val="C7C7CC"/>
                </a:solidFill>
                <a:latin typeface="Calibri" pitchFamily="34" charset="0"/>
                <a:ea typeface="Calibri" pitchFamily="34" charset="-122"/>
                <a:cs typeface="Calibri" pitchFamily="34" charset="-120"/>
              </a:rPr>
              <a:t>Specificity, biomotor abilities, biomechanics, and progressive overload — built on the Husker Power Principles</a:t>
            </a:r>
            <a:endParaRPr lang="en-US" sz="1400" dirty="0"/>
          </a:p>
        </p:txBody>
      </p:sp>
      <p:sp>
        <p:nvSpPr>
          <p:cNvPr id="5"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6"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Bioenergetic System</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The three energy systems specificity has to account for</a:t>
            </a:r>
            <a:endParaRPr lang="en-US" sz="1300" dirty="0"/>
          </a:p>
        </p:txBody>
      </p:sp>
      <p:sp>
        <p:nvSpPr>
          <p:cNvPr id="4" name="Shape 2"/>
          <p:cNvSpPr/>
          <p:nvPr/>
        </p:nvSpPr>
        <p:spPr>
          <a:xfrm>
            <a:off x="640080" y="1874520"/>
            <a:ext cx="73152" cy="566928"/>
          </a:xfrm>
          <a:prstGeom prst="rect">
            <a:avLst/>
          </a:prstGeom>
          <a:solidFill>
            <a:srgbClr val="1B98E0"/>
          </a:solidFill>
          <a:ln/>
        </p:spPr>
        <p:txBody>
          <a:bodyPr/>
          <a:lstStyle/>
          <a:p>
            <a:endParaRPr lang="en-US"/>
          </a:p>
        </p:txBody>
      </p:sp>
      <p:sp>
        <p:nvSpPr>
          <p:cNvPr id="5" name="Text 3"/>
          <p:cNvSpPr/>
          <p:nvPr/>
        </p:nvSpPr>
        <p:spPr>
          <a:xfrm>
            <a:off x="914400" y="182880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Phosphagen System</a:t>
            </a:r>
            <a:endParaRPr lang="en-US" sz="1550" dirty="0"/>
          </a:p>
        </p:txBody>
      </p:sp>
      <p:sp>
        <p:nvSpPr>
          <p:cNvPr id="6" name="Text 4"/>
          <p:cNvSpPr/>
          <p:nvPr/>
        </p:nvSpPr>
        <p:spPr>
          <a:xfrm>
            <a:off x="914400" y="2157984"/>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Most team-sport actions call on this for power over capacity — immediate, highest output, first few seconds.</a:t>
            </a:r>
            <a:endParaRPr lang="en-US" sz="1300" dirty="0"/>
          </a:p>
        </p:txBody>
      </p:sp>
      <p:sp>
        <p:nvSpPr>
          <p:cNvPr id="7" name="Shape 5"/>
          <p:cNvSpPr/>
          <p:nvPr/>
        </p:nvSpPr>
        <p:spPr>
          <a:xfrm>
            <a:off x="640080" y="2770632"/>
            <a:ext cx="73152" cy="566928"/>
          </a:xfrm>
          <a:prstGeom prst="rect">
            <a:avLst/>
          </a:prstGeom>
          <a:solidFill>
            <a:srgbClr val="1B98E0"/>
          </a:solidFill>
          <a:ln/>
        </p:spPr>
        <p:txBody>
          <a:bodyPr/>
          <a:lstStyle/>
          <a:p>
            <a:endParaRPr lang="en-US"/>
          </a:p>
        </p:txBody>
      </p:sp>
      <p:sp>
        <p:nvSpPr>
          <p:cNvPr id="8" name="Text 6"/>
          <p:cNvSpPr/>
          <p:nvPr/>
        </p:nvSpPr>
        <p:spPr>
          <a:xfrm>
            <a:off x="914400" y="2724912"/>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Glycolytic System</a:t>
            </a:r>
            <a:endParaRPr lang="en-US" sz="1550" dirty="0"/>
          </a:p>
        </p:txBody>
      </p:sp>
      <p:sp>
        <p:nvSpPr>
          <p:cNvPr id="9" name="Text 7"/>
          <p:cNvSpPr/>
          <p:nvPr/>
        </p:nvSpPr>
        <p:spPr>
          <a:xfrm>
            <a:off x="914400" y="3054096"/>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Limited compared to the phosphagen and oxidative systems — use it strategically, not as a default.</a:t>
            </a:r>
            <a:endParaRPr lang="en-US" sz="1300" dirty="0"/>
          </a:p>
        </p:txBody>
      </p:sp>
      <p:sp>
        <p:nvSpPr>
          <p:cNvPr id="10" name="Shape 8"/>
          <p:cNvSpPr/>
          <p:nvPr/>
        </p:nvSpPr>
        <p:spPr>
          <a:xfrm>
            <a:off x="640080" y="3666744"/>
            <a:ext cx="73152" cy="566928"/>
          </a:xfrm>
          <a:prstGeom prst="rect">
            <a:avLst/>
          </a:prstGeom>
          <a:solidFill>
            <a:srgbClr val="1B98E0"/>
          </a:solidFill>
          <a:ln/>
        </p:spPr>
        <p:txBody>
          <a:bodyPr/>
          <a:lstStyle/>
          <a:p>
            <a:endParaRPr lang="en-US"/>
          </a:p>
        </p:txBody>
      </p:sp>
      <p:sp>
        <p:nvSpPr>
          <p:cNvPr id="11" name="Text 9"/>
          <p:cNvSpPr/>
          <p:nvPr/>
        </p:nvSpPr>
        <p:spPr>
          <a:xfrm>
            <a:off x="914400" y="3621024"/>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Oxidative System</a:t>
            </a:r>
            <a:endParaRPr lang="en-US" sz="1550" dirty="0"/>
          </a:p>
        </p:txBody>
      </p:sp>
      <p:sp>
        <p:nvSpPr>
          <p:cNvPr id="12" name="Text 10"/>
          <p:cNvSpPr/>
          <p:nvPr/>
        </p:nvSpPr>
        <p:spPr>
          <a:xfrm>
            <a:off x="914400" y="3950208"/>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Develops the capacity of all three systems and enhances recovery between efforts.</a:t>
            </a:r>
            <a:endParaRPr lang="en-US" sz="1300" dirty="0"/>
          </a:p>
        </p:txBody>
      </p:sp>
      <p:pic>
        <p:nvPicPr>
          <p:cNvPr id="13" name="Image 0" descr="/sessions/peaceful-trusting-ritchie/mnt/outputs/diagrams_principles/01_bioenergetic_systems.png"/>
          <p:cNvPicPr>
            <a:picLocks noChangeAspect="1"/>
          </p:cNvPicPr>
          <p:nvPr/>
        </p:nvPicPr>
        <p:blipFill>
          <a:blip r:embed="rId3"/>
          <a:stretch>
            <a:fillRect/>
          </a:stretch>
        </p:blipFill>
        <p:spPr>
          <a:xfrm>
            <a:off x="6035040" y="2468880"/>
            <a:ext cx="5760720" cy="3043813"/>
          </a:xfrm>
          <a:prstGeom prst="rect">
            <a:avLst/>
          </a:prstGeom>
        </p:spPr>
      </p:pic>
      <p:sp>
        <p:nvSpPr>
          <p:cNvPr id="14" name="Text 11"/>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5" name="Text 12"/>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4">
    <p:bg>
      <p:bgPr>
        <a:solidFill>
          <a:srgbClr val="1C1C1C"/>
        </a:solidFill>
        <a:effectLst/>
      </p:bgPr>
    </p:bg>
    <p:spTree>
      <p:nvGrpSpPr>
        <p:cNvPr id="1" name=""/>
        <p:cNvGrpSpPr/>
        <p:nvPr/>
      </p:nvGrpSpPr>
      <p:grpSpPr>
        <a:xfrm>
          <a:off x="0" y="0"/>
          <a:ext cx="0" cy="0"/>
          <a:chOff x="0" y="0"/>
          <a:chExt cx="0" cy="0"/>
        </a:xfrm>
      </p:grpSpPr>
      <p:pic>
        <p:nvPicPr>
          <p:cNvPr id="2" name="Image 0" descr="/home/claude/logo_trans.png"/>
          <p:cNvPicPr>
            <a:picLocks noChangeAspect="1"/>
          </p:cNvPicPr>
          <p:nvPr/>
        </p:nvPicPr>
        <p:blipFill>
          <a:blip r:embed="rId2">
            <a:alphaModFix amt="16000"/>
          </a:blip>
          <a:stretch>
            <a:fillRect/>
          </a:stretch>
        </p:blipFill>
        <p:spPr>
          <a:xfrm>
            <a:off x="9601200" y="3931920"/>
            <a:ext cx="3108960" cy="3108960"/>
          </a:xfrm>
          <a:prstGeom prst="rect">
            <a:avLst/>
          </a:prstGeom>
        </p:spPr>
      </p:pic>
      <p:sp>
        <p:nvSpPr>
          <p:cNvPr id="3" name="Text 0"/>
          <p:cNvSpPr/>
          <p:nvPr/>
        </p:nvSpPr>
        <p:spPr>
          <a:xfrm>
            <a:off x="731520" y="2103120"/>
            <a:ext cx="9144000" cy="365760"/>
          </a:xfrm>
          <a:prstGeom prst="rect">
            <a:avLst/>
          </a:prstGeom>
          <a:noFill/>
          <a:ln/>
        </p:spPr>
        <p:txBody>
          <a:bodyPr wrap="square" lIns="0" tIns="0" rIns="0" bIns="0" rtlCol="0" anchor="ctr"/>
          <a:lstStyle/>
          <a:p>
            <a:pPr marL="0" indent="0">
              <a:buNone/>
            </a:pPr>
            <a:r>
              <a:rPr lang="en-US" sz="1300" b="1" kern="0" spc="150" dirty="0">
                <a:solidFill>
                  <a:srgbClr val="C0232A"/>
                </a:solidFill>
                <a:latin typeface="Arial" pitchFamily="34" charset="0"/>
                <a:ea typeface="Arial" pitchFamily="34" charset="-122"/>
                <a:cs typeface="Arial" pitchFamily="34" charset="-120"/>
              </a:rPr>
              <a:t>THE OTHER HALF OF THE PROGRAM</a:t>
            </a:r>
            <a:endParaRPr lang="en-US" sz="1300" dirty="0"/>
          </a:p>
        </p:txBody>
      </p:sp>
      <p:sp>
        <p:nvSpPr>
          <p:cNvPr id="4" name="Text 1"/>
          <p:cNvSpPr/>
          <p:nvPr/>
        </p:nvSpPr>
        <p:spPr>
          <a:xfrm>
            <a:off x="731520" y="2542032"/>
            <a:ext cx="10515600" cy="914400"/>
          </a:xfrm>
          <a:prstGeom prst="rect">
            <a:avLst/>
          </a:prstGeom>
          <a:noFill/>
          <a:ln/>
        </p:spPr>
        <p:txBody>
          <a:bodyPr wrap="square" lIns="0" tIns="0" rIns="0" bIns="0" rtlCol="0" anchor="ctr"/>
          <a:lstStyle/>
          <a:p>
            <a:pPr marL="0" indent="0">
              <a:buNone/>
            </a:pPr>
            <a:r>
              <a:rPr lang="en-US" sz="3600" b="1" kern="0" spc="20" dirty="0">
                <a:solidFill>
                  <a:srgbClr val="FFFFFF"/>
                </a:solidFill>
                <a:latin typeface="Arial" pitchFamily="34" charset="0"/>
                <a:ea typeface="Arial" pitchFamily="34" charset="-122"/>
                <a:cs typeface="Arial" pitchFamily="34" charset="-120"/>
              </a:rPr>
              <a:t>YOU CAN'T OUT-TRAIN POOR RECOVERY</a:t>
            </a:r>
            <a:endParaRPr lang="en-US" sz="3600" dirty="0"/>
          </a:p>
        </p:txBody>
      </p:sp>
      <p:sp>
        <p:nvSpPr>
          <p:cNvPr id="5" name="Shape 2"/>
          <p:cNvSpPr/>
          <p:nvPr/>
        </p:nvSpPr>
        <p:spPr>
          <a:xfrm>
            <a:off x="777240" y="3611880"/>
            <a:ext cx="1005840" cy="82296"/>
          </a:xfrm>
          <a:prstGeom prst="rect">
            <a:avLst/>
          </a:prstGeom>
          <a:solidFill>
            <a:srgbClr val="C0232A"/>
          </a:solidFill>
          <a:ln/>
        </p:spPr>
        <p:txBody>
          <a:bodyPr/>
          <a:lstStyle/>
          <a:p>
            <a:endParaRPr lang="en-US"/>
          </a:p>
        </p:txBody>
      </p:sp>
      <p:sp>
        <p:nvSpPr>
          <p:cNvPr id="6" name="Text 3"/>
          <p:cNvSpPr/>
          <p:nvPr/>
        </p:nvSpPr>
        <p:spPr>
          <a:xfrm>
            <a:off x="731520" y="3886200"/>
            <a:ext cx="8686800" cy="914400"/>
          </a:xfrm>
          <a:prstGeom prst="rect">
            <a:avLst/>
          </a:prstGeom>
          <a:noFill/>
          <a:ln/>
        </p:spPr>
        <p:txBody>
          <a:bodyPr wrap="square" lIns="0" tIns="0" rIns="0" bIns="0" rtlCol="0" anchor="ctr"/>
          <a:lstStyle/>
          <a:p>
            <a:pPr marL="0" indent="0">
              <a:buNone/>
            </a:pPr>
            <a:r>
              <a:rPr lang="en-US" sz="1700" dirty="0">
                <a:solidFill>
                  <a:srgbClr val="C9CCD0"/>
                </a:solidFill>
                <a:latin typeface="Arial" pitchFamily="34" charset="0"/>
                <a:ea typeface="Arial" pitchFamily="34" charset="-122"/>
                <a:cs typeface="Arial" pitchFamily="34" charset="-120"/>
              </a:rPr>
              <a:t>The best program is only as good as the recovery around it. Two levers move the needle most for high school athletes: nutrition and sleep.</a:t>
            </a:r>
            <a:endParaRPr lang="en-US" sz="17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100</a:t>
            </a:r>
            <a:endParaRPr lang="en-US" sz="10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5">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RECOVERY · NUTRITION</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NUTRITION: FUEL THE WORK AND THE GROWTH</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07</a:t>
            </a:r>
            <a:endParaRPr lang="en-US" sz="3000" dirty="0"/>
          </a:p>
        </p:txBody>
      </p:sp>
      <p:sp>
        <p:nvSpPr>
          <p:cNvPr id="5" name="Text 3"/>
          <p:cNvSpPr/>
          <p:nvPr/>
        </p:nvSpPr>
        <p:spPr>
          <a:xfrm>
            <a:off x="640080" y="1691640"/>
            <a:ext cx="10607040" cy="457200"/>
          </a:xfrm>
          <a:prstGeom prst="rect">
            <a:avLst/>
          </a:prstGeom>
          <a:noFill/>
          <a:ln/>
        </p:spPr>
        <p:txBody>
          <a:bodyPr wrap="square" lIns="0" tIns="0" rIns="0" bIns="0" rtlCol="0" anchor="ctr"/>
          <a:lstStyle/>
          <a:p>
            <a:pPr marL="0" indent="0">
              <a:buNone/>
            </a:pPr>
            <a:r>
              <a:rPr lang="en-US" sz="1500" i="1" dirty="0">
                <a:solidFill>
                  <a:srgbClr val="1C1C1C"/>
                </a:solidFill>
                <a:latin typeface="Arial" pitchFamily="34" charset="0"/>
                <a:ea typeface="Arial" pitchFamily="34" charset="-122"/>
                <a:cs typeface="Arial" pitchFamily="34" charset="-120"/>
              </a:rPr>
              <a:t>Keep it simple and habit-based — teenagers don't need macros, they need consistent basics.</a:t>
            </a:r>
            <a:endParaRPr lang="en-US" sz="1500" dirty="0"/>
          </a:p>
        </p:txBody>
      </p:sp>
      <p:sp>
        <p:nvSpPr>
          <p:cNvPr id="6" name="Shape 4"/>
          <p:cNvSpPr/>
          <p:nvPr/>
        </p:nvSpPr>
        <p:spPr>
          <a:xfrm>
            <a:off x="640080" y="2423160"/>
            <a:ext cx="2670048" cy="2606040"/>
          </a:xfrm>
          <a:prstGeom prst="roundRect">
            <a:avLst>
              <a:gd name="adj" fmla="val 3509"/>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7" name="Shape 5"/>
          <p:cNvSpPr/>
          <p:nvPr/>
        </p:nvSpPr>
        <p:spPr>
          <a:xfrm>
            <a:off x="914400" y="2697480"/>
            <a:ext cx="713232" cy="713232"/>
          </a:xfrm>
          <a:prstGeom prst="ellipse">
            <a:avLst/>
          </a:prstGeom>
          <a:solidFill>
            <a:srgbClr val="C0232A"/>
          </a:solidFill>
          <a:ln/>
        </p:spPr>
        <p:txBody>
          <a:bodyPr/>
          <a:lstStyle/>
          <a:p>
            <a:endParaRPr lang="en-US"/>
          </a:p>
        </p:txBody>
      </p:sp>
      <p:pic>
        <p:nvPicPr>
          <p:cNvPr id="8" name="Image 0" descr="preencoded.png"/>
          <p:cNvPicPr>
            <a:picLocks noChangeAspect="1"/>
          </p:cNvPicPr>
          <p:nvPr/>
        </p:nvPicPr>
        <p:blipFill>
          <a:blip r:embed="rId2"/>
          <a:stretch>
            <a:fillRect/>
          </a:stretch>
        </p:blipFill>
        <p:spPr>
          <a:xfrm>
            <a:off x="1083564" y="2866644"/>
            <a:ext cx="374904" cy="374904"/>
          </a:xfrm>
          <a:prstGeom prst="rect">
            <a:avLst/>
          </a:prstGeom>
        </p:spPr>
      </p:pic>
      <p:sp>
        <p:nvSpPr>
          <p:cNvPr id="9" name="Text 6"/>
          <p:cNvSpPr/>
          <p:nvPr/>
        </p:nvSpPr>
        <p:spPr>
          <a:xfrm>
            <a:off x="914400" y="3520440"/>
            <a:ext cx="2286000" cy="640080"/>
          </a:xfrm>
          <a:prstGeom prst="rect">
            <a:avLst/>
          </a:prstGeom>
          <a:noFill/>
          <a:ln/>
        </p:spPr>
        <p:txBody>
          <a:bodyPr wrap="square" lIns="0" tIns="0" rIns="0" bIns="0" rtlCol="0" anchor="ctr"/>
          <a:lstStyle/>
          <a:p>
            <a:pPr marL="0" indent="0">
              <a:buNone/>
            </a:pPr>
            <a:r>
              <a:rPr lang="en-US" sz="1500" b="1" kern="0" spc="20" dirty="0">
                <a:solidFill>
                  <a:srgbClr val="1C1C1C"/>
                </a:solidFill>
                <a:latin typeface="Arial" pitchFamily="34" charset="0"/>
                <a:ea typeface="Arial" pitchFamily="34" charset="-122"/>
                <a:cs typeface="Arial" pitchFamily="34" charset="-120"/>
              </a:rPr>
              <a:t>PROTEIN EVERY MEAL</a:t>
            </a:r>
            <a:endParaRPr lang="en-US" sz="1500" dirty="0"/>
          </a:p>
        </p:txBody>
      </p:sp>
      <p:sp>
        <p:nvSpPr>
          <p:cNvPr id="10" name="Text 7"/>
          <p:cNvSpPr/>
          <p:nvPr/>
        </p:nvSpPr>
        <p:spPr>
          <a:xfrm>
            <a:off x="914400" y="4114800"/>
            <a:ext cx="2286000" cy="86868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Supports the muscle your training is trying to build. Spread it across the day.</a:t>
            </a:r>
            <a:endParaRPr lang="en-US" sz="1250" dirty="0"/>
          </a:p>
        </p:txBody>
      </p:sp>
      <p:sp>
        <p:nvSpPr>
          <p:cNvPr id="11" name="Shape 8"/>
          <p:cNvSpPr/>
          <p:nvPr/>
        </p:nvSpPr>
        <p:spPr>
          <a:xfrm>
            <a:off x="3447288" y="2423160"/>
            <a:ext cx="2670048" cy="2606040"/>
          </a:xfrm>
          <a:prstGeom prst="roundRect">
            <a:avLst>
              <a:gd name="adj" fmla="val 3509"/>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2" name="Shape 9"/>
          <p:cNvSpPr/>
          <p:nvPr/>
        </p:nvSpPr>
        <p:spPr>
          <a:xfrm>
            <a:off x="3721608" y="2697480"/>
            <a:ext cx="713232" cy="713232"/>
          </a:xfrm>
          <a:prstGeom prst="ellipse">
            <a:avLst/>
          </a:prstGeom>
          <a:solidFill>
            <a:srgbClr val="C0232A"/>
          </a:solidFill>
          <a:ln/>
        </p:spPr>
        <p:txBody>
          <a:bodyPr/>
          <a:lstStyle/>
          <a:p>
            <a:endParaRPr lang="en-US"/>
          </a:p>
        </p:txBody>
      </p:sp>
      <p:pic>
        <p:nvPicPr>
          <p:cNvPr id="13" name="Image 1" descr="preencoded.png"/>
          <p:cNvPicPr>
            <a:picLocks noChangeAspect="1"/>
          </p:cNvPicPr>
          <p:nvPr/>
        </p:nvPicPr>
        <p:blipFill>
          <a:blip r:embed="rId3"/>
          <a:stretch>
            <a:fillRect/>
          </a:stretch>
        </p:blipFill>
        <p:spPr>
          <a:xfrm>
            <a:off x="3890772" y="2866644"/>
            <a:ext cx="374904" cy="374904"/>
          </a:xfrm>
          <a:prstGeom prst="rect">
            <a:avLst/>
          </a:prstGeom>
        </p:spPr>
      </p:pic>
      <p:sp>
        <p:nvSpPr>
          <p:cNvPr id="14" name="Text 10"/>
          <p:cNvSpPr/>
          <p:nvPr/>
        </p:nvSpPr>
        <p:spPr>
          <a:xfrm>
            <a:off x="3721608" y="3520440"/>
            <a:ext cx="2286000" cy="640080"/>
          </a:xfrm>
          <a:prstGeom prst="rect">
            <a:avLst/>
          </a:prstGeom>
          <a:noFill/>
          <a:ln/>
        </p:spPr>
        <p:txBody>
          <a:bodyPr wrap="square" lIns="0" tIns="0" rIns="0" bIns="0" rtlCol="0" anchor="ctr"/>
          <a:lstStyle/>
          <a:p>
            <a:pPr marL="0" indent="0">
              <a:buNone/>
            </a:pPr>
            <a:r>
              <a:rPr lang="en-US" sz="1500" b="1" kern="0" spc="20" dirty="0">
                <a:solidFill>
                  <a:srgbClr val="1C1C1C"/>
                </a:solidFill>
                <a:latin typeface="Arial" pitchFamily="34" charset="0"/>
                <a:ea typeface="Arial" pitchFamily="34" charset="-122"/>
                <a:cs typeface="Arial" pitchFamily="34" charset="-120"/>
              </a:rPr>
              <a:t>CARBS AROUND TRAINING</a:t>
            </a:r>
            <a:endParaRPr lang="en-US" sz="1500" dirty="0"/>
          </a:p>
        </p:txBody>
      </p:sp>
      <p:sp>
        <p:nvSpPr>
          <p:cNvPr id="15" name="Text 11"/>
          <p:cNvSpPr/>
          <p:nvPr/>
        </p:nvSpPr>
        <p:spPr>
          <a:xfrm>
            <a:off x="3721608" y="4114800"/>
            <a:ext cx="2286000" cy="86868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The main fuel for hard sessions and games — don't fear them, time them.</a:t>
            </a:r>
            <a:endParaRPr lang="en-US" sz="1250" dirty="0"/>
          </a:p>
        </p:txBody>
      </p:sp>
      <p:sp>
        <p:nvSpPr>
          <p:cNvPr id="16" name="Shape 12"/>
          <p:cNvSpPr/>
          <p:nvPr/>
        </p:nvSpPr>
        <p:spPr>
          <a:xfrm>
            <a:off x="6254496" y="2423160"/>
            <a:ext cx="2670048" cy="2606040"/>
          </a:xfrm>
          <a:prstGeom prst="roundRect">
            <a:avLst>
              <a:gd name="adj" fmla="val 3509"/>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7" name="Shape 13"/>
          <p:cNvSpPr/>
          <p:nvPr/>
        </p:nvSpPr>
        <p:spPr>
          <a:xfrm>
            <a:off x="6528816" y="2697480"/>
            <a:ext cx="713232" cy="713232"/>
          </a:xfrm>
          <a:prstGeom prst="ellipse">
            <a:avLst/>
          </a:prstGeom>
          <a:solidFill>
            <a:srgbClr val="C0232A"/>
          </a:solidFill>
          <a:ln/>
        </p:spPr>
        <p:txBody>
          <a:bodyPr/>
          <a:lstStyle/>
          <a:p>
            <a:endParaRPr lang="en-US"/>
          </a:p>
        </p:txBody>
      </p:sp>
      <p:pic>
        <p:nvPicPr>
          <p:cNvPr id="18" name="Image 2" descr="preencoded.png"/>
          <p:cNvPicPr>
            <a:picLocks noChangeAspect="1"/>
          </p:cNvPicPr>
          <p:nvPr/>
        </p:nvPicPr>
        <p:blipFill>
          <a:blip r:embed="rId4"/>
          <a:stretch>
            <a:fillRect/>
          </a:stretch>
        </p:blipFill>
        <p:spPr>
          <a:xfrm>
            <a:off x="6697980" y="2866644"/>
            <a:ext cx="374904" cy="374904"/>
          </a:xfrm>
          <a:prstGeom prst="rect">
            <a:avLst/>
          </a:prstGeom>
        </p:spPr>
      </p:pic>
      <p:sp>
        <p:nvSpPr>
          <p:cNvPr id="19" name="Text 14"/>
          <p:cNvSpPr/>
          <p:nvPr/>
        </p:nvSpPr>
        <p:spPr>
          <a:xfrm>
            <a:off x="6528816" y="3520440"/>
            <a:ext cx="2286000" cy="640080"/>
          </a:xfrm>
          <a:prstGeom prst="rect">
            <a:avLst/>
          </a:prstGeom>
          <a:noFill/>
          <a:ln/>
        </p:spPr>
        <p:txBody>
          <a:bodyPr wrap="square" lIns="0" tIns="0" rIns="0" bIns="0" rtlCol="0" anchor="ctr"/>
          <a:lstStyle/>
          <a:p>
            <a:pPr marL="0" indent="0">
              <a:buNone/>
            </a:pPr>
            <a:r>
              <a:rPr lang="en-US" sz="1500" b="1" kern="0" spc="20" dirty="0">
                <a:solidFill>
                  <a:srgbClr val="1C1C1C"/>
                </a:solidFill>
                <a:latin typeface="Arial" pitchFamily="34" charset="0"/>
                <a:ea typeface="Arial" pitchFamily="34" charset="-122"/>
                <a:cs typeface="Arial" pitchFamily="34" charset="-120"/>
              </a:rPr>
              <a:t>HYDRATE ALL DAY</a:t>
            </a:r>
            <a:endParaRPr lang="en-US" sz="1500" dirty="0"/>
          </a:p>
        </p:txBody>
      </p:sp>
      <p:sp>
        <p:nvSpPr>
          <p:cNvPr id="20" name="Text 15"/>
          <p:cNvSpPr/>
          <p:nvPr/>
        </p:nvSpPr>
        <p:spPr>
          <a:xfrm>
            <a:off x="6528816" y="4114800"/>
            <a:ext cx="2286000" cy="86868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Even mild dehydration drops performance. Start before practice, not during.</a:t>
            </a:r>
            <a:endParaRPr lang="en-US" sz="1250" dirty="0"/>
          </a:p>
        </p:txBody>
      </p:sp>
      <p:sp>
        <p:nvSpPr>
          <p:cNvPr id="21" name="Shape 16"/>
          <p:cNvSpPr/>
          <p:nvPr/>
        </p:nvSpPr>
        <p:spPr>
          <a:xfrm>
            <a:off x="9061704" y="2423160"/>
            <a:ext cx="2670048" cy="2606040"/>
          </a:xfrm>
          <a:prstGeom prst="roundRect">
            <a:avLst>
              <a:gd name="adj" fmla="val 3509"/>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2" name="Shape 17"/>
          <p:cNvSpPr/>
          <p:nvPr/>
        </p:nvSpPr>
        <p:spPr>
          <a:xfrm>
            <a:off x="9336024" y="2697480"/>
            <a:ext cx="713232" cy="713232"/>
          </a:xfrm>
          <a:prstGeom prst="ellipse">
            <a:avLst/>
          </a:prstGeom>
          <a:solidFill>
            <a:srgbClr val="C0232A"/>
          </a:solidFill>
          <a:ln/>
        </p:spPr>
        <p:txBody>
          <a:bodyPr/>
          <a:lstStyle/>
          <a:p>
            <a:endParaRPr lang="en-US"/>
          </a:p>
        </p:txBody>
      </p:sp>
      <p:pic>
        <p:nvPicPr>
          <p:cNvPr id="23" name="Image 3" descr="preencoded.png"/>
          <p:cNvPicPr>
            <a:picLocks noChangeAspect="1"/>
          </p:cNvPicPr>
          <p:nvPr/>
        </p:nvPicPr>
        <p:blipFill>
          <a:blip r:embed="rId5"/>
          <a:stretch>
            <a:fillRect/>
          </a:stretch>
        </p:blipFill>
        <p:spPr>
          <a:xfrm>
            <a:off x="9505188" y="2866644"/>
            <a:ext cx="374904" cy="374904"/>
          </a:xfrm>
          <a:prstGeom prst="rect">
            <a:avLst/>
          </a:prstGeom>
        </p:spPr>
      </p:pic>
      <p:sp>
        <p:nvSpPr>
          <p:cNvPr id="24" name="Text 18"/>
          <p:cNvSpPr/>
          <p:nvPr/>
        </p:nvSpPr>
        <p:spPr>
          <a:xfrm>
            <a:off x="9336024" y="3520440"/>
            <a:ext cx="2286000" cy="640080"/>
          </a:xfrm>
          <a:prstGeom prst="rect">
            <a:avLst/>
          </a:prstGeom>
          <a:noFill/>
          <a:ln/>
        </p:spPr>
        <p:txBody>
          <a:bodyPr wrap="square" lIns="0" tIns="0" rIns="0" bIns="0" rtlCol="0" anchor="ctr"/>
          <a:lstStyle/>
          <a:p>
            <a:pPr marL="0" indent="0">
              <a:buNone/>
            </a:pPr>
            <a:r>
              <a:rPr lang="en-US" sz="1500" b="1" kern="0" spc="20" dirty="0">
                <a:solidFill>
                  <a:srgbClr val="1C1C1C"/>
                </a:solidFill>
                <a:latin typeface="Arial" pitchFamily="34" charset="0"/>
                <a:ea typeface="Arial" pitchFamily="34" charset="-122"/>
                <a:cs typeface="Arial" pitchFamily="34" charset="-120"/>
              </a:rPr>
              <a:t>EAT ENOUGH, EAT REAL</a:t>
            </a:r>
            <a:endParaRPr lang="en-US" sz="1500" dirty="0"/>
          </a:p>
        </p:txBody>
      </p:sp>
      <p:sp>
        <p:nvSpPr>
          <p:cNvPr id="25" name="Text 19"/>
          <p:cNvSpPr/>
          <p:nvPr/>
        </p:nvSpPr>
        <p:spPr>
          <a:xfrm>
            <a:off x="9336024" y="4114800"/>
            <a:ext cx="2286000" cy="86868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Growing athletes under-fuel constantly. Whole foods first, supplements last.</a:t>
            </a:r>
            <a:endParaRPr lang="en-US" sz="1250" dirty="0"/>
          </a:p>
        </p:txBody>
      </p:sp>
      <p:sp>
        <p:nvSpPr>
          <p:cNvPr id="26" name="Text 20"/>
          <p:cNvSpPr/>
          <p:nvPr/>
        </p:nvSpPr>
        <p:spPr>
          <a:xfrm>
            <a:off x="640080" y="5212080"/>
            <a:ext cx="10789920" cy="365760"/>
          </a:xfrm>
          <a:prstGeom prst="rect">
            <a:avLst/>
          </a:prstGeom>
          <a:noFill/>
          <a:ln/>
        </p:spPr>
        <p:txBody>
          <a:bodyPr wrap="square" lIns="0" tIns="0" rIns="0" bIns="0" rtlCol="0" anchor="ctr"/>
          <a:lstStyle/>
          <a:p>
            <a:pPr marL="0" indent="0">
              <a:buNone/>
            </a:pPr>
            <a:r>
              <a:rPr lang="en-US" sz="1400" i="1" dirty="0">
                <a:solidFill>
                  <a:srgbClr val="1C1C1C"/>
                </a:solidFill>
                <a:latin typeface="Arial" pitchFamily="34" charset="0"/>
                <a:ea typeface="Arial" pitchFamily="34" charset="-122"/>
                <a:cs typeface="Arial" pitchFamily="34" charset="-120"/>
              </a:rPr>
              <a:t>Your role isn't to be a dietitian — it's to set the standard and make the easy choice the default.</a:t>
            </a:r>
            <a:endParaRPr lang="en-US" sz="1400" dirty="0"/>
          </a:p>
        </p:txBody>
      </p:sp>
      <p:sp>
        <p:nvSpPr>
          <p:cNvPr id="27" name="Text 21"/>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101</a:t>
            </a:r>
            <a:endParaRPr lang="en-US" sz="10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rgbClr val="F2F3F4"/>
        </a:solidFill>
        <a:effectLst/>
      </p:bgPr>
    </p:bg>
    <p:spTree>
      <p:nvGrpSpPr>
        <p:cNvPr id="1" name=""/>
        <p:cNvGrpSpPr/>
        <p:nvPr/>
      </p:nvGrpSpPr>
      <p:grpSpPr>
        <a:xfrm>
          <a:off x="0" y="0"/>
          <a:ext cx="0" cy="0"/>
          <a:chOff x="0" y="0"/>
          <a:chExt cx="0" cy="0"/>
        </a:xfrm>
      </p:grpSpPr>
      <p:sp>
        <p:nvSpPr>
          <p:cNvPr id="2" name="Eyebrow"/>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NUTRITION · PROTEIN</a:t>
            </a:r>
          </a:p>
        </p:txBody>
      </p:sp>
      <p:sp>
        <p:nvSpPr>
          <p:cNvPr id="3" name="Title"/>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PROTEIN: THE BUILDING SIGNAL</a:t>
            </a:r>
          </a:p>
        </p:txBody>
      </p:sp>
      <p:sp>
        <p:nvSpPr>
          <p:cNvPr id="4" name="Num"/>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kern="0" dirty="0">
                <a:solidFill>
                  <a:srgbClr val="DFE2E4"/>
                </a:solidFill>
                <a:latin typeface="Arial" pitchFamily="34" charset="0"/>
                <a:ea typeface="Arial" pitchFamily="34" charset="-122"/>
                <a:cs typeface="Arial" pitchFamily="34" charset="-120"/>
              </a:rPr>
              <a:t>07</a:t>
            </a:r>
          </a:p>
        </p:txBody>
      </p:sp>
      <p:sp>
        <p:nvSpPr>
          <p:cNvPr id="5" name="Intro"/>
          <p:cNvSpPr/>
          <p:nvPr/>
        </p:nvSpPr>
        <p:spPr>
          <a:xfrm>
            <a:off x="640080" y="1554480"/>
            <a:ext cx="10911840" cy="292608"/>
          </a:xfrm>
          <a:prstGeom prst="rect">
            <a:avLst/>
          </a:prstGeom>
          <a:noFill/>
          <a:ln/>
        </p:spPr>
        <p:txBody>
          <a:bodyPr wrap="square" lIns="0" tIns="0" rIns="0" bIns="0" rtlCol="0" anchor="ctr"/>
          <a:lstStyle/>
          <a:p>
            <a:pPr marL="0" indent="0">
              <a:buNone/>
            </a:pPr>
            <a:r>
              <a:rPr lang="en-US" sz="1300" kern="0" dirty="0">
                <a:solidFill>
                  <a:srgbClr val="1C1C1C"/>
                </a:solidFill>
                <a:latin typeface="Arial" pitchFamily="34" charset="0"/>
                <a:ea typeface="Arial" pitchFamily="34" charset="-122"/>
                <a:cs typeface="Arial" pitchFamily="34" charset="-120"/>
              </a:rPr>
              <a:t>Training is the stimulus — protein is both the raw material and the switch that turns building on.</a:t>
            </a:r>
          </a:p>
        </p:txBody>
      </p:sp>
      <p:sp>
        <p:nvSpPr>
          <p:cNvPr id="10" name="Stat Card"/>
          <p:cNvSpPr/>
          <p:nvPr/>
        </p:nvSpPr>
        <p:spPr>
          <a:xfrm>
            <a:off x="640080" y="1965960"/>
            <a:ext cx="3017520" cy="3962400"/>
          </a:xfrm>
          <a:prstGeom prst="roundRect">
            <a:avLst>
              <a:gd name="adj" fmla="val 3425"/>
            </a:avLst>
          </a:prstGeom>
          <a:solidFill>
            <a:srgbClr val="1C1C1C"/>
          </a:solidFill>
          <a:ln/>
          <a:effectLst>
            <a:outerShdw blurRad="88900" dist="38100" dir="2700000" algn="bl" rotWithShape="0">
              <a:srgbClr val="000000">
                <a:alpha val="13000"/>
              </a:srgbClr>
            </a:outerShdw>
          </a:effectLst>
        </p:spPr>
        <p:txBody>
          <a:bodyPr wrap="square" lIns="274320" tIns="0" rIns="274320" bIns="0" rtlCol="0" anchor="ctr"/>
          <a:lstStyle/>
          <a:p>
            <a:pPr marL="0" indent="0" algn="ctr">
              <a:spcAft>
                <a:spcPts val="600"/>
              </a:spcAft>
              <a:buNone/>
            </a:pPr>
            <a:r>
              <a:rPr lang="en-US" sz="4400" b="1" kern="0" dirty="0">
                <a:solidFill>
                  <a:srgbClr val="D94850"/>
                </a:solidFill>
                <a:latin typeface="Arial" pitchFamily="34" charset="0"/>
                <a:ea typeface="Arial" pitchFamily="34" charset="-122"/>
                <a:cs typeface="Arial" pitchFamily="34" charset="-120"/>
              </a:rPr>
              <a:t>20–40g</a:t>
            </a:r>
          </a:p>
          <a:p>
            <a:pPr marL="0" indent="0" algn="ctr">
              <a:spcAft>
                <a:spcPts val="600"/>
              </a:spcAft>
              <a:buNone/>
            </a:pPr>
            <a:r>
              <a:rPr lang="en-US" sz="1350" b="1" kern="0" spc="50" dirty="0">
                <a:solidFill>
                  <a:srgbClr val="FFFFFF"/>
                </a:solidFill>
                <a:latin typeface="Arial" pitchFamily="34" charset="0"/>
                <a:ea typeface="Arial" pitchFamily="34" charset="-122"/>
                <a:cs typeface="Arial" pitchFamily="34" charset="-120"/>
              </a:rPr>
              <a:t>PER MEAL, 3–4× A DAY</a:t>
            </a:r>
          </a:p>
          <a:p>
            <a:pPr marL="0" indent="0" algn="ctr">
              <a:buNone/>
            </a:pPr>
            <a:r>
              <a:rPr lang="en-US" sz="1100" kern="0" dirty="0">
                <a:solidFill>
                  <a:srgbClr val="B9BDC1"/>
                </a:solidFill>
                <a:latin typeface="Arial" pitchFamily="34" charset="0"/>
                <a:ea typeface="Arial" pitchFamily="34" charset="-122"/>
                <a:cs typeface="Arial" pitchFamily="34" charset="-120"/>
              </a:rPr>
              <a:t>the dose range that maximally stimulates muscle protein synthesis in young athletes</a:t>
            </a:r>
          </a:p>
        </p:txBody>
      </p:sp>
      <p:sp>
        <p:nvSpPr>
          <p:cNvPr id="20" name="Row"/>
          <p:cNvSpPr/>
          <p:nvPr/>
        </p:nvSpPr>
        <p:spPr>
          <a:xfrm>
            <a:off x="3931920" y="196596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1" name="Num Circle"/>
          <p:cNvSpPr/>
          <p:nvPr/>
        </p:nvSpPr>
        <p:spPr>
          <a:xfrm>
            <a:off x="4160520" y="223901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01</a:t>
            </a:r>
          </a:p>
        </p:txBody>
      </p:sp>
      <p:sp>
        <p:nvSpPr>
          <p:cNvPr id="22" name="Row Text"/>
          <p:cNvSpPr/>
          <p:nvPr/>
        </p:nvSpPr>
        <p:spPr>
          <a:xfrm>
            <a:off x="4709160" y="205740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THE MECHANISM</a:t>
            </a:r>
          </a:p>
          <a:p>
            <a:pPr marL="0" indent="0" algn="l">
              <a:buNone/>
            </a:pPr>
            <a:r>
              <a:rPr lang="en-US" sz="1150" kern="0" dirty="0">
                <a:solidFill>
                  <a:srgbClr val="1C1C1C"/>
                </a:solidFill>
                <a:latin typeface="Arial" pitchFamily="34" charset="0"/>
                <a:ea typeface="Arial" pitchFamily="34" charset="-122"/>
                <a:cs typeface="Arial" pitchFamily="34" charset="-120"/>
              </a:rPr>
              <a:t>Lifting elevates muscle protein synthesis for 24–48 hours. Each protein feeding — driven by ~2–3 g of the amino acid leucine — switches building on again.</a:t>
            </a:r>
          </a:p>
        </p:txBody>
      </p:sp>
      <p:sp>
        <p:nvSpPr>
          <p:cNvPr id="30" name="Row"/>
          <p:cNvSpPr/>
          <p:nvPr/>
        </p:nvSpPr>
        <p:spPr>
          <a:xfrm>
            <a:off x="3931920" y="298314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31" name="Num Circle"/>
          <p:cNvSpPr/>
          <p:nvPr/>
        </p:nvSpPr>
        <p:spPr>
          <a:xfrm>
            <a:off x="4160520" y="325619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02</a:t>
            </a:r>
          </a:p>
        </p:txBody>
      </p:sp>
      <p:sp>
        <p:nvSpPr>
          <p:cNvPr id="32" name="Row Text"/>
          <p:cNvSpPr/>
          <p:nvPr/>
        </p:nvSpPr>
        <p:spPr>
          <a:xfrm>
            <a:off x="4709160" y="307458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THE DAILY TARGET</a:t>
            </a:r>
          </a:p>
          <a:p>
            <a:pPr marL="0" indent="0" algn="l">
              <a:buNone/>
            </a:pPr>
            <a:r>
              <a:rPr lang="en-US" sz="1150" kern="0" dirty="0">
                <a:solidFill>
                  <a:srgbClr val="1C1C1C"/>
                </a:solidFill>
                <a:latin typeface="Arial" pitchFamily="34" charset="0"/>
                <a:ea typeface="Arial" pitchFamily="34" charset="-122"/>
                <a:cs typeface="Arial" pitchFamily="34" charset="-120"/>
              </a:rPr>
              <a:t>1.4–2.0 g per kg bodyweight per day for training athletes. For a 150 lb athlete, that’s roughly 95–135 g spread across the day.</a:t>
            </a:r>
          </a:p>
        </p:txBody>
      </p:sp>
      <p:sp>
        <p:nvSpPr>
          <p:cNvPr id="40" name="Row"/>
          <p:cNvSpPr/>
          <p:nvPr/>
        </p:nvSpPr>
        <p:spPr>
          <a:xfrm>
            <a:off x="3931920" y="400032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41" name="Num Circle"/>
          <p:cNvSpPr/>
          <p:nvPr/>
        </p:nvSpPr>
        <p:spPr>
          <a:xfrm>
            <a:off x="4160520" y="427337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03</a:t>
            </a:r>
          </a:p>
        </p:txBody>
      </p:sp>
      <p:sp>
        <p:nvSpPr>
          <p:cNvPr id="42" name="Row Text"/>
          <p:cNvSpPr/>
          <p:nvPr/>
        </p:nvSpPr>
        <p:spPr>
          <a:xfrm>
            <a:off x="4709160" y="409176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DISTRIBUTION BEATS TOTALS</a:t>
            </a:r>
          </a:p>
          <a:p>
            <a:pPr marL="0" indent="0" algn="l">
              <a:buNone/>
            </a:pPr>
            <a:r>
              <a:rPr lang="en-US" sz="1150" kern="0" dirty="0">
                <a:solidFill>
                  <a:srgbClr val="1C1C1C"/>
                </a:solidFill>
                <a:latin typeface="Arial" pitchFamily="34" charset="0"/>
                <a:ea typeface="Arial" pitchFamily="34" charset="-122"/>
                <a:cs typeface="Arial" pitchFamily="34" charset="-120"/>
              </a:rPr>
              <a:t>Four even doses out-build one giant dinner. Most teens eat almost no protein at breakfast and most of it at night — backwards for growth.</a:t>
            </a:r>
          </a:p>
        </p:txBody>
      </p:sp>
      <p:sp>
        <p:nvSpPr>
          <p:cNvPr id="50" name="Row"/>
          <p:cNvSpPr/>
          <p:nvPr/>
        </p:nvSpPr>
        <p:spPr>
          <a:xfrm>
            <a:off x="3931920" y="501750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51" name="Num Circle"/>
          <p:cNvSpPr/>
          <p:nvPr/>
        </p:nvSpPr>
        <p:spPr>
          <a:xfrm>
            <a:off x="4160520" y="529055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04</a:t>
            </a:r>
          </a:p>
        </p:txBody>
      </p:sp>
      <p:sp>
        <p:nvSpPr>
          <p:cNvPr id="52" name="Row Text"/>
          <p:cNvSpPr/>
          <p:nvPr/>
        </p:nvSpPr>
        <p:spPr>
          <a:xfrm>
            <a:off x="4709160" y="510894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THE OVERNIGHT WINDOW</a:t>
            </a:r>
          </a:p>
          <a:p>
            <a:pPr marL="0" indent="0" algn="l">
              <a:buNone/>
            </a:pPr>
            <a:r>
              <a:rPr lang="en-US" sz="1150" kern="0" dirty="0">
                <a:solidFill>
                  <a:srgbClr val="1C1C1C"/>
                </a:solidFill>
                <a:latin typeface="Arial" pitchFamily="34" charset="0"/>
                <a:ea typeface="Arial" pitchFamily="34" charset="-122"/>
                <a:cs typeface="Arial" pitchFamily="34" charset="-120"/>
              </a:rPr>
              <a:t>30–40 g of slow-digesting protein before bed — milk, Greek yogurt, cottage cheese — feeds 8+ hours of overnight repair.</a:t>
            </a:r>
          </a:p>
        </p:txBody>
      </p:sp>
      <p:sp>
        <p:nvSpPr>
          <p:cNvPr id="98" name="Source"/>
          <p:cNvSpPr/>
          <p:nvPr/>
        </p:nvSpPr>
        <p:spPr>
          <a:xfrm>
            <a:off x="640080" y="6126480"/>
            <a:ext cx="10911840" cy="201168"/>
          </a:xfrm>
          <a:prstGeom prst="rect">
            <a:avLst/>
          </a:prstGeom>
          <a:noFill/>
          <a:ln/>
        </p:spPr>
        <p:txBody>
          <a:bodyPr wrap="square" lIns="0" tIns="0" rIns="0" bIns="0" rtlCol="0" anchor="ctr"/>
          <a:lstStyle/>
          <a:p>
            <a:pPr marL="0" indent="0" algn="l">
              <a:buNone/>
            </a:pPr>
            <a:r>
              <a:rPr lang="en-US" sz="900" i="1" kern="0" dirty="0">
                <a:solidFill>
                  <a:srgbClr val="8A8E93"/>
                </a:solidFill>
                <a:latin typeface="Arial" pitchFamily="34" charset="0"/>
                <a:ea typeface="Arial" pitchFamily="34" charset="-122"/>
                <a:cs typeface="Arial" pitchFamily="34" charset="-120"/>
              </a:rPr>
              <a:t>Sources: ISSN Position Stand on protein &amp; exercise; Moore et al.; Res &amp; van Loon pre-sleep protein research</a:t>
            </a:r>
          </a:p>
        </p:txBody>
      </p:sp>
      <p:sp>
        <p:nvSpPr>
          <p:cNvPr id="99" name="Footer"/>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102</a:t>
            </a:r>
            <a:endParaRPr lang="en-US" sz="10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F2F3F4"/>
        </a:solidFill>
        <a:effectLst/>
      </p:bgPr>
    </p:bg>
    <p:spTree>
      <p:nvGrpSpPr>
        <p:cNvPr id="1" name=""/>
        <p:cNvGrpSpPr/>
        <p:nvPr/>
      </p:nvGrpSpPr>
      <p:grpSpPr>
        <a:xfrm>
          <a:off x="0" y="0"/>
          <a:ext cx="0" cy="0"/>
          <a:chOff x="0" y="0"/>
          <a:chExt cx="0" cy="0"/>
        </a:xfrm>
      </p:grpSpPr>
      <p:sp>
        <p:nvSpPr>
          <p:cNvPr id="2" name="Eyebrow"/>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NUTRITION · CARBOHYDRATE</a:t>
            </a:r>
          </a:p>
        </p:txBody>
      </p:sp>
      <p:sp>
        <p:nvSpPr>
          <p:cNvPr id="3" name="Title"/>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CARBOHYDRATE: THE PERFORMANCE FUEL</a:t>
            </a:r>
          </a:p>
        </p:txBody>
      </p:sp>
      <p:sp>
        <p:nvSpPr>
          <p:cNvPr id="4" name="Num"/>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kern="0" dirty="0">
                <a:solidFill>
                  <a:srgbClr val="DFE2E4"/>
                </a:solidFill>
                <a:latin typeface="Arial" pitchFamily="34" charset="0"/>
                <a:ea typeface="Arial" pitchFamily="34" charset="-122"/>
                <a:cs typeface="Arial" pitchFamily="34" charset="-120"/>
              </a:rPr>
              <a:t>07</a:t>
            </a:r>
          </a:p>
        </p:txBody>
      </p:sp>
      <p:sp>
        <p:nvSpPr>
          <p:cNvPr id="5" name="Intro"/>
          <p:cNvSpPr/>
          <p:nvPr/>
        </p:nvSpPr>
        <p:spPr>
          <a:xfrm>
            <a:off x="640080" y="1554480"/>
            <a:ext cx="10911840" cy="292608"/>
          </a:xfrm>
          <a:prstGeom prst="rect">
            <a:avLst/>
          </a:prstGeom>
          <a:noFill/>
          <a:ln/>
        </p:spPr>
        <p:txBody>
          <a:bodyPr wrap="square" lIns="0" tIns="0" rIns="0" bIns="0" rtlCol="0" anchor="ctr"/>
          <a:lstStyle/>
          <a:p>
            <a:pPr marL="0" indent="0">
              <a:buNone/>
            </a:pPr>
            <a:r>
              <a:rPr lang="en-US" sz="1300" kern="0" dirty="0">
                <a:solidFill>
                  <a:srgbClr val="1C1C1C"/>
                </a:solidFill>
                <a:latin typeface="Arial" pitchFamily="34" charset="0"/>
                <a:ea typeface="Arial" pitchFamily="34" charset="-122"/>
                <a:cs typeface="Arial" pitchFamily="34" charset="-120"/>
              </a:rPr>
              <a:t>Muscle glycogen is the tank for sprints, reps, and fourth quarters. Low tank = slow legs, sloppy technique, late-game injuries.</a:t>
            </a:r>
          </a:p>
        </p:txBody>
      </p:sp>
      <p:sp>
        <p:nvSpPr>
          <p:cNvPr id="10" name="Card"/>
          <p:cNvSpPr/>
          <p:nvPr/>
        </p:nvSpPr>
        <p:spPr>
          <a:xfrm>
            <a:off x="640080" y="1965960"/>
            <a:ext cx="2557560" cy="269748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1" name="Card Band"/>
          <p:cNvSpPr/>
          <p:nvPr/>
        </p:nvSpPr>
        <p:spPr>
          <a:xfrm>
            <a:off x="640080" y="1965960"/>
            <a:ext cx="2557560" cy="685800"/>
          </a:xfrm>
          <a:prstGeom prst="roundRect">
            <a:avLst>
              <a:gd name="adj" fmla="val 13333"/>
            </a:avLst>
          </a:prstGeom>
          <a:solidFill>
            <a:srgbClr val="C0232A"/>
          </a:solidFill>
          <a:ln/>
        </p:spPr>
        <p:txBody>
          <a:bodyPr/>
          <a:lstStyle/>
          <a:p>
            <a:endParaRPr lang="en-US"/>
          </a:p>
        </p:txBody>
      </p:sp>
      <p:sp>
        <p:nvSpPr>
          <p:cNvPr id="12" name="Card Band Sq"/>
          <p:cNvSpPr/>
          <p:nvPr/>
        </p:nvSpPr>
        <p:spPr>
          <a:xfrm>
            <a:off x="640080" y="2331720"/>
            <a:ext cx="2557560" cy="320040"/>
          </a:xfrm>
          <a:prstGeom prst="rect">
            <a:avLst/>
          </a:prstGeom>
          <a:solidFill>
            <a:srgbClr val="C0232A"/>
          </a:solidFill>
          <a:ln/>
        </p:spPr>
        <p:txBody>
          <a:bodyPr/>
          <a:lstStyle/>
          <a:p>
            <a:endParaRPr lang="en-US"/>
          </a:p>
        </p:txBody>
      </p:sp>
      <p:sp>
        <p:nvSpPr>
          <p:cNvPr id="13" name="Card Band Text"/>
          <p:cNvSpPr/>
          <p:nvPr/>
        </p:nvSpPr>
        <p:spPr>
          <a:xfrm>
            <a:off x="640080" y="2011680"/>
            <a:ext cx="2557560" cy="594360"/>
          </a:xfrm>
          <a:prstGeom prst="rect">
            <a:avLst/>
          </a:prstGeom>
          <a:noFill/>
          <a:ln/>
        </p:spPr>
        <p:txBody>
          <a:bodyPr wrap="square" lIns="0" tIns="0" rIns="0" bIns="0" rtlCol="0" anchor="ctr"/>
          <a:lstStyle/>
          <a:p>
            <a:pPr marL="0" indent="0" algn="ctr">
              <a:buNone/>
            </a:pPr>
            <a:r>
              <a:rPr lang="en-US" sz="1300" b="1" kern="0" spc="30" dirty="0">
                <a:solidFill>
                  <a:srgbClr val="FFFFFF"/>
                </a:solidFill>
                <a:latin typeface="Arial" pitchFamily="34" charset="0"/>
                <a:ea typeface="Arial" pitchFamily="34" charset="-122"/>
                <a:cs typeface="Arial" pitchFamily="34" charset="-120"/>
              </a:rPr>
              <a:t>3–4 H BEFORE</a:t>
            </a:r>
          </a:p>
          <a:p>
            <a:pPr marL="0" indent="0" algn="ctr">
              <a:buNone/>
            </a:pPr>
            <a:r>
              <a:rPr lang="en-US" sz="1000" kern="0" spc="50" dirty="0">
                <a:solidFill>
                  <a:srgbClr val="F2D5D6"/>
                </a:solidFill>
                <a:latin typeface="Arial" pitchFamily="34" charset="0"/>
                <a:ea typeface="Arial" pitchFamily="34" charset="-122"/>
                <a:cs typeface="Arial" pitchFamily="34" charset="-120"/>
              </a:rPr>
              <a:t>THE MEAL</a:t>
            </a:r>
          </a:p>
        </p:txBody>
      </p:sp>
      <p:sp>
        <p:nvSpPr>
          <p:cNvPr id="14" name="Card Body"/>
          <p:cNvSpPr/>
          <p:nvPr/>
        </p:nvSpPr>
        <p:spPr>
          <a:xfrm>
            <a:off x="868680" y="2834640"/>
            <a:ext cx="2100360" cy="1645920"/>
          </a:xfrm>
          <a:prstGeom prst="rect">
            <a:avLst/>
          </a:prstGeom>
          <a:noFill/>
          <a:ln/>
        </p:spPr>
        <p:txBody>
          <a:bodyPr wrap="square" lIns="0" tIns="0" rIns="0" bIns="0" rtlCol="0" anchor="t"/>
          <a:lstStyle/>
          <a:p>
            <a:pPr marL="0" indent="0" algn="l">
              <a:buNone/>
            </a:pPr>
            <a:r>
              <a:rPr lang="en-US" sz="1150" kern="0" dirty="0">
                <a:solidFill>
                  <a:srgbClr val="1C1C1C"/>
                </a:solidFill>
                <a:latin typeface="Arial" pitchFamily="34" charset="0"/>
                <a:ea typeface="Arial" pitchFamily="34" charset="-122"/>
                <a:cs typeface="Arial" pitchFamily="34" charset="-120"/>
              </a:rPr>
              <a:t>The main fill of the tank: 1–4 g/kg of carbs from rice, pasta, potatoes, or oats, plus protein and fluids.</a:t>
            </a:r>
          </a:p>
        </p:txBody>
      </p:sp>
      <p:sp>
        <p:nvSpPr>
          <p:cNvPr id="20" name="Card"/>
          <p:cNvSpPr/>
          <p:nvPr/>
        </p:nvSpPr>
        <p:spPr>
          <a:xfrm>
            <a:off x="3424680" y="1965960"/>
            <a:ext cx="2557560" cy="269748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1" name="Card Band"/>
          <p:cNvSpPr/>
          <p:nvPr/>
        </p:nvSpPr>
        <p:spPr>
          <a:xfrm>
            <a:off x="3424680" y="1965960"/>
            <a:ext cx="2557560" cy="685800"/>
          </a:xfrm>
          <a:prstGeom prst="roundRect">
            <a:avLst>
              <a:gd name="adj" fmla="val 13333"/>
            </a:avLst>
          </a:prstGeom>
          <a:solidFill>
            <a:srgbClr val="8E1A1F"/>
          </a:solidFill>
          <a:ln/>
        </p:spPr>
        <p:txBody>
          <a:bodyPr/>
          <a:lstStyle/>
          <a:p>
            <a:endParaRPr lang="en-US"/>
          </a:p>
        </p:txBody>
      </p:sp>
      <p:sp>
        <p:nvSpPr>
          <p:cNvPr id="22" name="Card Band Sq"/>
          <p:cNvSpPr/>
          <p:nvPr/>
        </p:nvSpPr>
        <p:spPr>
          <a:xfrm>
            <a:off x="3424680" y="2331720"/>
            <a:ext cx="2557560" cy="320040"/>
          </a:xfrm>
          <a:prstGeom prst="rect">
            <a:avLst/>
          </a:prstGeom>
          <a:solidFill>
            <a:srgbClr val="8E1A1F"/>
          </a:solidFill>
          <a:ln/>
        </p:spPr>
        <p:txBody>
          <a:bodyPr/>
          <a:lstStyle/>
          <a:p>
            <a:endParaRPr lang="en-US"/>
          </a:p>
        </p:txBody>
      </p:sp>
      <p:sp>
        <p:nvSpPr>
          <p:cNvPr id="23" name="Card Band Text"/>
          <p:cNvSpPr/>
          <p:nvPr/>
        </p:nvSpPr>
        <p:spPr>
          <a:xfrm>
            <a:off x="3424680" y="2011680"/>
            <a:ext cx="2557560" cy="594360"/>
          </a:xfrm>
          <a:prstGeom prst="rect">
            <a:avLst/>
          </a:prstGeom>
          <a:noFill/>
          <a:ln/>
        </p:spPr>
        <p:txBody>
          <a:bodyPr wrap="square" lIns="0" tIns="0" rIns="0" bIns="0" rtlCol="0" anchor="ctr"/>
          <a:lstStyle/>
          <a:p>
            <a:pPr marL="0" indent="0" algn="ctr">
              <a:buNone/>
            </a:pPr>
            <a:r>
              <a:rPr lang="en-US" sz="1300" b="1" kern="0" spc="30" dirty="0">
                <a:solidFill>
                  <a:srgbClr val="FFFFFF"/>
                </a:solidFill>
                <a:latin typeface="Arial" pitchFamily="34" charset="0"/>
                <a:ea typeface="Arial" pitchFamily="34" charset="-122"/>
                <a:cs typeface="Arial" pitchFamily="34" charset="-120"/>
              </a:rPr>
              <a:t>0–60 MIN BEFORE</a:t>
            </a:r>
          </a:p>
          <a:p>
            <a:pPr marL="0" indent="0" algn="ctr">
              <a:buNone/>
            </a:pPr>
            <a:r>
              <a:rPr lang="en-US" sz="1000" kern="0" spc="50" dirty="0">
                <a:solidFill>
                  <a:srgbClr val="E9D1D2"/>
                </a:solidFill>
                <a:latin typeface="Arial" pitchFamily="34" charset="0"/>
                <a:ea typeface="Arial" pitchFamily="34" charset="-122"/>
                <a:cs typeface="Arial" pitchFamily="34" charset="-120"/>
              </a:rPr>
              <a:t>THE TOP-UP</a:t>
            </a:r>
          </a:p>
        </p:txBody>
      </p:sp>
      <p:sp>
        <p:nvSpPr>
          <p:cNvPr id="24" name="Card Body"/>
          <p:cNvSpPr/>
          <p:nvPr/>
        </p:nvSpPr>
        <p:spPr>
          <a:xfrm>
            <a:off x="3653280" y="2834640"/>
            <a:ext cx="2100360" cy="1645920"/>
          </a:xfrm>
          <a:prstGeom prst="rect">
            <a:avLst/>
          </a:prstGeom>
          <a:noFill/>
          <a:ln/>
        </p:spPr>
        <p:txBody>
          <a:bodyPr wrap="square" lIns="0" tIns="0" rIns="0" bIns="0" rtlCol="0" anchor="t"/>
          <a:lstStyle/>
          <a:p>
            <a:pPr marL="0" indent="0" algn="l">
              <a:buNone/>
            </a:pPr>
            <a:r>
              <a:rPr lang="en-US" sz="1150" kern="0" dirty="0">
                <a:solidFill>
                  <a:srgbClr val="1C1C1C"/>
                </a:solidFill>
                <a:latin typeface="Arial" pitchFamily="34" charset="0"/>
                <a:ea typeface="Arial" pitchFamily="34" charset="-122"/>
                <a:cs typeface="Arial" pitchFamily="34" charset="-120"/>
              </a:rPr>
              <a:t>Small, familiar, fast-digesting: banana, granola bar, sports drink. Nothing new on game day — ever.</a:t>
            </a:r>
          </a:p>
        </p:txBody>
      </p:sp>
      <p:sp>
        <p:nvSpPr>
          <p:cNvPr id="30" name="Card"/>
          <p:cNvSpPr/>
          <p:nvPr/>
        </p:nvSpPr>
        <p:spPr>
          <a:xfrm>
            <a:off x="6209280" y="1965960"/>
            <a:ext cx="2557560" cy="269748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31" name="Card Band"/>
          <p:cNvSpPr/>
          <p:nvPr/>
        </p:nvSpPr>
        <p:spPr>
          <a:xfrm>
            <a:off x="6209280" y="1965960"/>
            <a:ext cx="2557560" cy="685800"/>
          </a:xfrm>
          <a:prstGeom prst="roundRect">
            <a:avLst>
              <a:gd name="adj" fmla="val 13333"/>
            </a:avLst>
          </a:prstGeom>
          <a:solidFill>
            <a:srgbClr val="1C1C1C"/>
          </a:solidFill>
          <a:ln/>
        </p:spPr>
        <p:txBody>
          <a:bodyPr/>
          <a:lstStyle/>
          <a:p>
            <a:endParaRPr lang="en-US"/>
          </a:p>
        </p:txBody>
      </p:sp>
      <p:sp>
        <p:nvSpPr>
          <p:cNvPr id="32" name="Card Band Sq"/>
          <p:cNvSpPr/>
          <p:nvPr/>
        </p:nvSpPr>
        <p:spPr>
          <a:xfrm>
            <a:off x="6209280" y="2331720"/>
            <a:ext cx="2557560" cy="320040"/>
          </a:xfrm>
          <a:prstGeom prst="rect">
            <a:avLst/>
          </a:prstGeom>
          <a:solidFill>
            <a:srgbClr val="1C1C1C"/>
          </a:solidFill>
          <a:ln/>
        </p:spPr>
        <p:txBody>
          <a:bodyPr/>
          <a:lstStyle/>
          <a:p>
            <a:endParaRPr lang="en-US"/>
          </a:p>
        </p:txBody>
      </p:sp>
      <p:sp>
        <p:nvSpPr>
          <p:cNvPr id="33" name="Card Band Text"/>
          <p:cNvSpPr/>
          <p:nvPr/>
        </p:nvSpPr>
        <p:spPr>
          <a:xfrm>
            <a:off x="6209280" y="2011680"/>
            <a:ext cx="2557560" cy="594360"/>
          </a:xfrm>
          <a:prstGeom prst="rect">
            <a:avLst/>
          </a:prstGeom>
          <a:noFill/>
          <a:ln/>
        </p:spPr>
        <p:txBody>
          <a:bodyPr wrap="square" lIns="0" tIns="0" rIns="0" bIns="0" rtlCol="0" anchor="ctr"/>
          <a:lstStyle/>
          <a:p>
            <a:pPr marL="0" indent="0" algn="ctr">
              <a:buNone/>
            </a:pPr>
            <a:r>
              <a:rPr lang="en-US" sz="1300" b="1" kern="0" spc="30" dirty="0">
                <a:solidFill>
                  <a:srgbClr val="FFFFFF"/>
                </a:solidFill>
                <a:latin typeface="Arial" pitchFamily="34" charset="0"/>
                <a:ea typeface="Arial" pitchFamily="34" charset="-122"/>
                <a:cs typeface="Arial" pitchFamily="34" charset="-120"/>
              </a:rPr>
              <a:t>DURING</a:t>
            </a:r>
          </a:p>
          <a:p>
            <a:pPr marL="0" indent="0" algn="ctr">
              <a:buNone/>
            </a:pPr>
            <a:r>
              <a:rPr lang="en-US" sz="1000" kern="0" spc="50" dirty="0">
                <a:solidFill>
                  <a:srgbClr val="C9CCCF"/>
                </a:solidFill>
                <a:latin typeface="Arial" pitchFamily="34" charset="0"/>
                <a:ea typeface="Arial" pitchFamily="34" charset="-122"/>
                <a:cs typeface="Arial" pitchFamily="34" charset="-120"/>
              </a:rPr>
              <a:t>LONG EVENTS</a:t>
            </a:r>
          </a:p>
        </p:txBody>
      </p:sp>
      <p:sp>
        <p:nvSpPr>
          <p:cNvPr id="34" name="Card Body"/>
          <p:cNvSpPr/>
          <p:nvPr/>
        </p:nvSpPr>
        <p:spPr>
          <a:xfrm>
            <a:off x="6437880" y="2834640"/>
            <a:ext cx="2100360" cy="1645920"/>
          </a:xfrm>
          <a:prstGeom prst="rect">
            <a:avLst/>
          </a:prstGeom>
          <a:noFill/>
          <a:ln/>
        </p:spPr>
        <p:txBody>
          <a:bodyPr wrap="square" lIns="0" tIns="0" rIns="0" bIns="0" rtlCol="0" anchor="t"/>
          <a:lstStyle/>
          <a:p>
            <a:pPr marL="0" indent="0" algn="l">
              <a:buNone/>
            </a:pPr>
            <a:r>
              <a:rPr lang="en-US" sz="1150" kern="0" dirty="0">
                <a:solidFill>
                  <a:srgbClr val="1C1C1C"/>
                </a:solidFill>
                <a:latin typeface="Arial" pitchFamily="34" charset="0"/>
                <a:ea typeface="Arial" pitchFamily="34" charset="-122"/>
                <a:cs typeface="Arial" pitchFamily="34" charset="-120"/>
              </a:rPr>
              <a:t>When games or tournaments run past ~60–90 minutes: 30–60 g of carbs per hour from drinks or fruit.</a:t>
            </a:r>
          </a:p>
        </p:txBody>
      </p:sp>
      <p:sp>
        <p:nvSpPr>
          <p:cNvPr id="40" name="Card"/>
          <p:cNvSpPr/>
          <p:nvPr/>
        </p:nvSpPr>
        <p:spPr>
          <a:xfrm>
            <a:off x="8993880" y="1965960"/>
            <a:ext cx="2557560" cy="269748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41" name="Card Band"/>
          <p:cNvSpPr/>
          <p:nvPr/>
        </p:nvSpPr>
        <p:spPr>
          <a:xfrm>
            <a:off x="8993880" y="1965960"/>
            <a:ext cx="2557560" cy="685800"/>
          </a:xfrm>
          <a:prstGeom prst="roundRect">
            <a:avLst>
              <a:gd name="adj" fmla="val 13333"/>
            </a:avLst>
          </a:prstGeom>
          <a:solidFill>
            <a:srgbClr val="5A5E63"/>
          </a:solidFill>
          <a:ln/>
        </p:spPr>
        <p:txBody>
          <a:bodyPr/>
          <a:lstStyle/>
          <a:p>
            <a:endParaRPr lang="en-US"/>
          </a:p>
        </p:txBody>
      </p:sp>
      <p:sp>
        <p:nvSpPr>
          <p:cNvPr id="42" name="Card Band Sq"/>
          <p:cNvSpPr/>
          <p:nvPr/>
        </p:nvSpPr>
        <p:spPr>
          <a:xfrm>
            <a:off x="8993880" y="2331720"/>
            <a:ext cx="2557560" cy="320040"/>
          </a:xfrm>
          <a:prstGeom prst="rect">
            <a:avLst/>
          </a:prstGeom>
          <a:solidFill>
            <a:srgbClr val="5A5E63"/>
          </a:solidFill>
          <a:ln/>
        </p:spPr>
        <p:txBody>
          <a:bodyPr/>
          <a:lstStyle/>
          <a:p>
            <a:endParaRPr lang="en-US"/>
          </a:p>
        </p:txBody>
      </p:sp>
      <p:sp>
        <p:nvSpPr>
          <p:cNvPr id="43" name="Card Band Text"/>
          <p:cNvSpPr/>
          <p:nvPr/>
        </p:nvSpPr>
        <p:spPr>
          <a:xfrm>
            <a:off x="8993880" y="2011680"/>
            <a:ext cx="2557560" cy="594360"/>
          </a:xfrm>
          <a:prstGeom prst="rect">
            <a:avLst/>
          </a:prstGeom>
          <a:noFill/>
          <a:ln/>
        </p:spPr>
        <p:txBody>
          <a:bodyPr wrap="square" lIns="0" tIns="0" rIns="0" bIns="0" rtlCol="0" anchor="ctr"/>
          <a:lstStyle/>
          <a:p>
            <a:pPr marL="0" indent="0" algn="ctr">
              <a:buNone/>
            </a:pPr>
            <a:r>
              <a:rPr lang="en-US" sz="1300" b="1" kern="0" spc="30" dirty="0">
                <a:solidFill>
                  <a:srgbClr val="FFFFFF"/>
                </a:solidFill>
                <a:latin typeface="Arial" pitchFamily="34" charset="0"/>
                <a:ea typeface="Arial" pitchFamily="34" charset="-122"/>
                <a:cs typeface="Arial" pitchFamily="34" charset="-120"/>
              </a:rPr>
              <a:t>0–60 MIN AFTER</a:t>
            </a:r>
          </a:p>
          <a:p>
            <a:pPr marL="0" indent="0" algn="ctr">
              <a:buNone/>
            </a:pPr>
            <a:r>
              <a:rPr lang="en-US" sz="1000" kern="0" spc="50" dirty="0">
                <a:solidFill>
                  <a:srgbClr val="DFE2E4"/>
                </a:solidFill>
                <a:latin typeface="Arial" pitchFamily="34" charset="0"/>
                <a:ea typeface="Arial" pitchFamily="34" charset="-122"/>
                <a:cs typeface="Arial" pitchFamily="34" charset="-120"/>
              </a:rPr>
              <a:t>THE REFILL</a:t>
            </a:r>
          </a:p>
        </p:txBody>
      </p:sp>
      <p:sp>
        <p:nvSpPr>
          <p:cNvPr id="44" name="Card Body"/>
          <p:cNvSpPr/>
          <p:nvPr/>
        </p:nvSpPr>
        <p:spPr>
          <a:xfrm>
            <a:off x="9222480" y="2834640"/>
            <a:ext cx="2100360" cy="1645920"/>
          </a:xfrm>
          <a:prstGeom prst="rect">
            <a:avLst/>
          </a:prstGeom>
          <a:noFill/>
          <a:ln/>
        </p:spPr>
        <p:txBody>
          <a:bodyPr wrap="square" lIns="0" tIns="0" rIns="0" bIns="0" rtlCol="0" anchor="t"/>
          <a:lstStyle/>
          <a:p>
            <a:pPr marL="0" indent="0" algn="l">
              <a:buNone/>
            </a:pPr>
            <a:r>
              <a:rPr lang="en-US" sz="1150" kern="0" dirty="0">
                <a:solidFill>
                  <a:srgbClr val="1C1C1C"/>
                </a:solidFill>
                <a:latin typeface="Arial" pitchFamily="34" charset="0"/>
                <a:ea typeface="Arial" pitchFamily="34" charset="-122"/>
                <a:cs typeface="Arial" pitchFamily="34" charset="-120"/>
              </a:rPr>
              <a:t>Glycogen restocks fastest right after: ~1–1.2 g/kg per hour, paired with protein. Chocolate milk earns its reputation.</a:t>
            </a:r>
          </a:p>
        </p:txBody>
      </p:sp>
      <p:sp>
        <p:nvSpPr>
          <p:cNvPr id="60" name="Takeaway"/>
          <p:cNvSpPr/>
          <p:nvPr/>
        </p:nvSpPr>
        <p:spPr>
          <a:xfrm>
            <a:off x="640080" y="4892040"/>
            <a:ext cx="10911840" cy="411480"/>
          </a:xfrm>
          <a:prstGeom prst="rect">
            <a:avLst/>
          </a:prstGeom>
          <a:noFill/>
          <a:ln/>
        </p:spPr>
        <p:txBody>
          <a:bodyPr wrap="square" lIns="0" tIns="0" rIns="0" bIns="0" rtlCol="0" anchor="ctr"/>
          <a:lstStyle/>
          <a:p>
            <a:pPr marL="0" indent="0" algn="l">
              <a:buNone/>
            </a:pPr>
            <a:r>
              <a:rPr lang="en-US" sz="1300" b="1" i="1" kern="0" dirty="0">
                <a:solidFill>
                  <a:srgbClr val="C0232A"/>
                </a:solidFill>
                <a:latin typeface="Arial" pitchFamily="34" charset="0"/>
                <a:ea typeface="Arial" pitchFamily="34" charset="-122"/>
                <a:cs typeface="Arial" pitchFamily="34" charset="-120"/>
              </a:rPr>
              <a:t>Daily range: 3–8 g/kg, scaled to training load — a two-a-day week sits at the top, a rest day near the bottom.</a:t>
            </a:r>
          </a:p>
        </p:txBody>
      </p:sp>
      <p:sp>
        <p:nvSpPr>
          <p:cNvPr id="98" name="Source"/>
          <p:cNvSpPr/>
          <p:nvPr/>
        </p:nvSpPr>
        <p:spPr>
          <a:xfrm>
            <a:off x="640080" y="6126480"/>
            <a:ext cx="10911840" cy="201168"/>
          </a:xfrm>
          <a:prstGeom prst="rect">
            <a:avLst/>
          </a:prstGeom>
          <a:noFill/>
          <a:ln/>
        </p:spPr>
        <p:txBody>
          <a:bodyPr wrap="square" lIns="0" tIns="0" rIns="0" bIns="0" rtlCol="0" anchor="ctr"/>
          <a:lstStyle/>
          <a:p>
            <a:pPr marL="0" indent="0" algn="l">
              <a:buNone/>
            </a:pPr>
            <a:r>
              <a:rPr lang="en-US" sz="900" i="1" kern="0" dirty="0">
                <a:solidFill>
                  <a:srgbClr val="8A8E93"/>
                </a:solidFill>
                <a:latin typeface="Arial" pitchFamily="34" charset="0"/>
                <a:ea typeface="Arial" pitchFamily="34" charset="-122"/>
                <a:cs typeface="Arial" pitchFamily="34" charset="-120"/>
              </a:rPr>
              <a:t>Sources: ISSN and ACSM / Academy of Nutrition &amp; Dietetics joint position stands on nutrition and athletic performance</a:t>
            </a:r>
          </a:p>
        </p:txBody>
      </p:sp>
      <p:sp>
        <p:nvSpPr>
          <p:cNvPr id="99" name="Footer"/>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103</a:t>
            </a:r>
            <a:endParaRPr lang="en-US" sz="10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F2F3F4"/>
        </a:solidFill>
        <a:effectLst/>
      </p:bgPr>
    </p:bg>
    <p:spTree>
      <p:nvGrpSpPr>
        <p:cNvPr id="1" name=""/>
        <p:cNvGrpSpPr/>
        <p:nvPr/>
      </p:nvGrpSpPr>
      <p:grpSpPr>
        <a:xfrm>
          <a:off x="0" y="0"/>
          <a:ext cx="0" cy="0"/>
          <a:chOff x="0" y="0"/>
          <a:chExt cx="0" cy="0"/>
        </a:xfrm>
      </p:grpSpPr>
      <p:sp>
        <p:nvSpPr>
          <p:cNvPr id="2" name="Eyebrow"/>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NUTRITION · HYDRATION</a:t>
            </a:r>
          </a:p>
        </p:txBody>
      </p:sp>
      <p:sp>
        <p:nvSpPr>
          <p:cNvPr id="3" name="Title"/>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HYDRATION: SMALL DEFICITS, REAL COSTS</a:t>
            </a:r>
          </a:p>
        </p:txBody>
      </p:sp>
      <p:sp>
        <p:nvSpPr>
          <p:cNvPr id="4" name="Num"/>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kern="0" dirty="0">
                <a:solidFill>
                  <a:srgbClr val="DFE2E4"/>
                </a:solidFill>
                <a:latin typeface="Arial" pitchFamily="34" charset="0"/>
                <a:ea typeface="Arial" pitchFamily="34" charset="-122"/>
                <a:cs typeface="Arial" pitchFamily="34" charset="-120"/>
              </a:rPr>
              <a:t>07</a:t>
            </a:r>
          </a:p>
        </p:txBody>
      </p:sp>
      <p:sp>
        <p:nvSpPr>
          <p:cNvPr id="5" name="Intro"/>
          <p:cNvSpPr/>
          <p:nvPr/>
        </p:nvSpPr>
        <p:spPr>
          <a:xfrm>
            <a:off x="640080" y="1554480"/>
            <a:ext cx="10911840" cy="292608"/>
          </a:xfrm>
          <a:prstGeom prst="rect">
            <a:avLst/>
          </a:prstGeom>
          <a:noFill/>
          <a:ln/>
        </p:spPr>
        <p:txBody>
          <a:bodyPr wrap="square" lIns="0" tIns="0" rIns="0" bIns="0" rtlCol="0" anchor="ctr"/>
          <a:lstStyle/>
          <a:p>
            <a:pPr marL="0" indent="0">
              <a:buNone/>
            </a:pPr>
            <a:r>
              <a:rPr lang="en-US" sz="1300" kern="0" dirty="0">
                <a:solidFill>
                  <a:srgbClr val="1C1C1C"/>
                </a:solidFill>
                <a:latin typeface="Arial" pitchFamily="34" charset="0"/>
                <a:ea typeface="Arial" pitchFamily="34" charset="-122"/>
                <a:cs typeface="Arial" pitchFamily="34" charset="-120"/>
              </a:rPr>
              <a:t>Performance drops before thirst gets loud — make fluid a protocol, not a feeling.</a:t>
            </a:r>
          </a:p>
        </p:txBody>
      </p:sp>
      <p:sp>
        <p:nvSpPr>
          <p:cNvPr id="10" name="Stat Card"/>
          <p:cNvSpPr/>
          <p:nvPr/>
        </p:nvSpPr>
        <p:spPr>
          <a:xfrm>
            <a:off x="640080" y="1965960"/>
            <a:ext cx="3017520" cy="3962400"/>
          </a:xfrm>
          <a:prstGeom prst="roundRect">
            <a:avLst>
              <a:gd name="adj" fmla="val 3425"/>
            </a:avLst>
          </a:prstGeom>
          <a:solidFill>
            <a:srgbClr val="1C1C1C"/>
          </a:solidFill>
          <a:ln/>
          <a:effectLst>
            <a:outerShdw blurRad="88900" dist="38100" dir="2700000" algn="bl" rotWithShape="0">
              <a:srgbClr val="000000">
                <a:alpha val="13000"/>
              </a:srgbClr>
            </a:outerShdw>
          </a:effectLst>
        </p:spPr>
        <p:txBody>
          <a:bodyPr wrap="square" lIns="274320" tIns="0" rIns="274320" bIns="0" rtlCol="0" anchor="ctr"/>
          <a:lstStyle/>
          <a:p>
            <a:pPr marL="0" indent="0" algn="ctr">
              <a:spcAft>
                <a:spcPts val="600"/>
              </a:spcAft>
              <a:buNone/>
            </a:pPr>
            <a:r>
              <a:rPr lang="en-US" sz="4400" b="1" kern="0" dirty="0">
                <a:solidFill>
                  <a:srgbClr val="D94850"/>
                </a:solidFill>
                <a:latin typeface="Arial" pitchFamily="34" charset="0"/>
                <a:ea typeface="Arial" pitchFamily="34" charset="-122"/>
                <a:cs typeface="Arial" pitchFamily="34" charset="-120"/>
              </a:rPr>
              <a:t>−2%</a:t>
            </a:r>
          </a:p>
          <a:p>
            <a:pPr marL="0" indent="0" algn="ctr">
              <a:spcAft>
                <a:spcPts val="600"/>
              </a:spcAft>
              <a:buNone/>
            </a:pPr>
            <a:r>
              <a:rPr lang="en-US" sz="1350" b="1" kern="0" spc="50" dirty="0">
                <a:solidFill>
                  <a:srgbClr val="FFFFFF"/>
                </a:solidFill>
                <a:latin typeface="Arial" pitchFamily="34" charset="0"/>
                <a:ea typeface="Arial" pitchFamily="34" charset="-122"/>
                <a:cs typeface="Arial" pitchFamily="34" charset="-120"/>
              </a:rPr>
              <a:t>BODYWEIGHT IN SWEAT</a:t>
            </a:r>
          </a:p>
          <a:p>
            <a:pPr marL="0" indent="0" algn="ctr">
              <a:buNone/>
            </a:pPr>
            <a:r>
              <a:rPr lang="en-US" sz="1100" kern="0" dirty="0">
                <a:solidFill>
                  <a:srgbClr val="B9BDC1"/>
                </a:solidFill>
                <a:latin typeface="Arial" pitchFamily="34" charset="0"/>
                <a:ea typeface="Arial" pitchFamily="34" charset="-122"/>
                <a:cs typeface="Arial" pitchFamily="34" charset="-120"/>
              </a:rPr>
              <a:t>the loss at which speed, skill, and decision-making measurably decline</a:t>
            </a:r>
          </a:p>
        </p:txBody>
      </p:sp>
      <p:sp>
        <p:nvSpPr>
          <p:cNvPr id="20" name="Row"/>
          <p:cNvSpPr/>
          <p:nvPr/>
        </p:nvSpPr>
        <p:spPr>
          <a:xfrm>
            <a:off x="3931920" y="196596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1" name="Num Circle"/>
          <p:cNvSpPr/>
          <p:nvPr/>
        </p:nvSpPr>
        <p:spPr>
          <a:xfrm>
            <a:off x="4160520" y="223901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01</a:t>
            </a:r>
          </a:p>
        </p:txBody>
      </p:sp>
      <p:sp>
        <p:nvSpPr>
          <p:cNvPr id="22" name="Row Text"/>
          <p:cNvSpPr/>
          <p:nvPr/>
        </p:nvSpPr>
        <p:spPr>
          <a:xfrm>
            <a:off x="4709160" y="205740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SWEAT RATES VARY WILDLY</a:t>
            </a:r>
          </a:p>
          <a:p>
            <a:pPr marL="0" indent="0" algn="l">
              <a:buNone/>
            </a:pPr>
            <a:r>
              <a:rPr lang="en-US" sz="1150" kern="0" dirty="0">
                <a:solidFill>
                  <a:srgbClr val="1C1C1C"/>
                </a:solidFill>
                <a:latin typeface="Arial" pitchFamily="34" charset="0"/>
                <a:ea typeface="Arial" pitchFamily="34" charset="-122"/>
                <a:cs typeface="Arial" pitchFamily="34" charset="-120"/>
              </a:rPr>
              <a:t>0.5–2.0 L per hour between athletes in the same practice. Pre/post weigh-ins beat guessing: 1 lb lost ≈ 16 oz of sweat.</a:t>
            </a:r>
          </a:p>
        </p:txBody>
      </p:sp>
      <p:sp>
        <p:nvSpPr>
          <p:cNvPr id="30" name="Row"/>
          <p:cNvSpPr/>
          <p:nvPr/>
        </p:nvSpPr>
        <p:spPr>
          <a:xfrm>
            <a:off x="3931920" y="298314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31" name="Num Circle"/>
          <p:cNvSpPr/>
          <p:nvPr/>
        </p:nvSpPr>
        <p:spPr>
          <a:xfrm>
            <a:off x="4160520" y="325619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02</a:t>
            </a:r>
          </a:p>
        </p:txBody>
      </p:sp>
      <p:sp>
        <p:nvSpPr>
          <p:cNvPr id="32" name="Row Text"/>
          <p:cNvSpPr/>
          <p:nvPr/>
        </p:nvSpPr>
        <p:spPr>
          <a:xfrm>
            <a:off x="4709160" y="307458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THE BRAIN GOES FIRST</a:t>
            </a:r>
          </a:p>
          <a:p>
            <a:pPr marL="0" indent="0" algn="l">
              <a:buNone/>
            </a:pPr>
            <a:r>
              <a:rPr lang="en-US" sz="1150" kern="0" dirty="0">
                <a:solidFill>
                  <a:srgbClr val="1C1C1C"/>
                </a:solidFill>
                <a:latin typeface="Arial" pitchFamily="34" charset="0"/>
                <a:ea typeface="Arial" pitchFamily="34" charset="-122"/>
                <a:cs typeface="Arial" pitchFamily="34" charset="-120"/>
              </a:rPr>
              <a:t>Mild dehydration impairs reaction time, focus, and skill execution before endurance ever suffers — the QB misreads before the lineman tires.</a:t>
            </a:r>
          </a:p>
        </p:txBody>
      </p:sp>
      <p:sp>
        <p:nvSpPr>
          <p:cNvPr id="40" name="Row"/>
          <p:cNvSpPr/>
          <p:nvPr/>
        </p:nvSpPr>
        <p:spPr>
          <a:xfrm>
            <a:off x="3931920" y="400032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41" name="Num Circle"/>
          <p:cNvSpPr/>
          <p:nvPr/>
        </p:nvSpPr>
        <p:spPr>
          <a:xfrm>
            <a:off x="4160520" y="427337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03</a:t>
            </a:r>
          </a:p>
        </p:txBody>
      </p:sp>
      <p:sp>
        <p:nvSpPr>
          <p:cNvPr id="42" name="Row Text"/>
          <p:cNvSpPr/>
          <p:nvPr/>
        </p:nvSpPr>
        <p:spPr>
          <a:xfrm>
            <a:off x="4709160" y="409176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ELECTROLYTES EARN THEIR PLACE</a:t>
            </a:r>
          </a:p>
          <a:p>
            <a:pPr marL="0" indent="0" algn="l">
              <a:buNone/>
            </a:pPr>
            <a:r>
              <a:rPr lang="en-US" sz="1150" kern="0" dirty="0">
                <a:solidFill>
                  <a:srgbClr val="1C1C1C"/>
                </a:solidFill>
                <a:latin typeface="Arial" pitchFamily="34" charset="0"/>
                <a:ea typeface="Arial" pitchFamily="34" charset="-122"/>
                <a:cs typeface="Arial" pitchFamily="34" charset="-120"/>
              </a:rPr>
              <a:t>Salty sweaters, August heat, and two-a-days need sodium — roughly 300–600 mg per hour — not just water.</a:t>
            </a:r>
          </a:p>
        </p:txBody>
      </p:sp>
      <p:sp>
        <p:nvSpPr>
          <p:cNvPr id="50" name="Row"/>
          <p:cNvSpPr/>
          <p:nvPr/>
        </p:nvSpPr>
        <p:spPr>
          <a:xfrm>
            <a:off x="3931920" y="501750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51" name="Num Circle"/>
          <p:cNvSpPr/>
          <p:nvPr/>
        </p:nvSpPr>
        <p:spPr>
          <a:xfrm>
            <a:off x="4160520" y="529055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04</a:t>
            </a:r>
          </a:p>
        </p:txBody>
      </p:sp>
      <p:sp>
        <p:nvSpPr>
          <p:cNvPr id="52" name="Row Text"/>
          <p:cNvSpPr/>
          <p:nvPr/>
        </p:nvSpPr>
        <p:spPr>
          <a:xfrm>
            <a:off x="4709160" y="510894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MONITOR THE EASY WAY</a:t>
            </a:r>
          </a:p>
          <a:p>
            <a:pPr marL="0" indent="0" algn="l">
              <a:buNone/>
            </a:pPr>
            <a:r>
              <a:rPr lang="en-US" sz="1150" kern="0" dirty="0">
                <a:solidFill>
                  <a:srgbClr val="1C1C1C"/>
                </a:solidFill>
                <a:latin typeface="Arial" pitchFamily="34" charset="0"/>
                <a:ea typeface="Arial" pitchFamily="34" charset="-122"/>
                <a:cs typeface="Arial" pitchFamily="34" charset="-120"/>
              </a:rPr>
              <a:t>Morning urine should be pale straw. Bottle at every session, drink to a schedule in heat, and replace 16–24 oz per pound lost.</a:t>
            </a:r>
          </a:p>
        </p:txBody>
      </p:sp>
      <p:sp>
        <p:nvSpPr>
          <p:cNvPr id="98" name="Source"/>
          <p:cNvSpPr/>
          <p:nvPr/>
        </p:nvSpPr>
        <p:spPr>
          <a:xfrm>
            <a:off x="640080" y="6126480"/>
            <a:ext cx="10911840" cy="201168"/>
          </a:xfrm>
          <a:prstGeom prst="rect">
            <a:avLst/>
          </a:prstGeom>
          <a:noFill/>
          <a:ln/>
        </p:spPr>
        <p:txBody>
          <a:bodyPr wrap="square" lIns="0" tIns="0" rIns="0" bIns="0" rtlCol="0" anchor="ctr"/>
          <a:lstStyle/>
          <a:p>
            <a:pPr marL="0" indent="0" algn="l">
              <a:buNone/>
            </a:pPr>
            <a:r>
              <a:rPr lang="en-US" sz="900" i="1" kern="0" dirty="0">
                <a:solidFill>
                  <a:srgbClr val="8A8E93"/>
                </a:solidFill>
                <a:latin typeface="Arial" pitchFamily="34" charset="0"/>
                <a:ea typeface="Arial" pitchFamily="34" charset="-122"/>
                <a:cs typeface="Arial" pitchFamily="34" charset="-120"/>
              </a:rPr>
              <a:t>Sources: ACSM Position Stand on Exercise &amp; Fluid Replacement; NATA fluid replacement guidelines</a:t>
            </a:r>
          </a:p>
        </p:txBody>
      </p:sp>
      <p:sp>
        <p:nvSpPr>
          <p:cNvPr id="99" name="Footer"/>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104</a:t>
            </a:r>
            <a:endParaRPr lang="en-US" sz="10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F2F3F4"/>
        </a:solidFill>
        <a:effectLst/>
      </p:bgPr>
    </p:bg>
    <p:spTree>
      <p:nvGrpSpPr>
        <p:cNvPr id="1" name=""/>
        <p:cNvGrpSpPr/>
        <p:nvPr/>
      </p:nvGrpSpPr>
      <p:grpSpPr>
        <a:xfrm>
          <a:off x="0" y="0"/>
          <a:ext cx="0" cy="0"/>
          <a:chOff x="0" y="0"/>
          <a:chExt cx="0" cy="0"/>
        </a:xfrm>
      </p:grpSpPr>
      <p:sp>
        <p:nvSpPr>
          <p:cNvPr id="2" name="Eyebrow"/>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NUTRITION · ENERGY AVAILABILITY</a:t>
            </a:r>
          </a:p>
        </p:txBody>
      </p:sp>
      <p:sp>
        <p:nvSpPr>
          <p:cNvPr id="3" name="Title"/>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EAT ENOUGH: THE FOUNDATION UNDER IT ALL</a:t>
            </a:r>
          </a:p>
        </p:txBody>
      </p:sp>
      <p:sp>
        <p:nvSpPr>
          <p:cNvPr id="4" name="Num"/>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kern="0" dirty="0">
                <a:solidFill>
                  <a:srgbClr val="DFE2E4"/>
                </a:solidFill>
                <a:latin typeface="Arial" pitchFamily="34" charset="0"/>
                <a:ea typeface="Arial" pitchFamily="34" charset="-122"/>
                <a:cs typeface="Arial" pitchFamily="34" charset="-120"/>
              </a:rPr>
              <a:t>07</a:t>
            </a:r>
          </a:p>
        </p:txBody>
      </p:sp>
      <p:sp>
        <p:nvSpPr>
          <p:cNvPr id="5" name="Intro"/>
          <p:cNvSpPr/>
          <p:nvPr/>
        </p:nvSpPr>
        <p:spPr>
          <a:xfrm>
            <a:off x="640080" y="1554480"/>
            <a:ext cx="10911840" cy="292608"/>
          </a:xfrm>
          <a:prstGeom prst="rect">
            <a:avLst/>
          </a:prstGeom>
          <a:noFill/>
          <a:ln/>
        </p:spPr>
        <p:txBody>
          <a:bodyPr wrap="square" lIns="0" tIns="0" rIns="0" bIns="0" rtlCol="0" anchor="ctr"/>
          <a:lstStyle/>
          <a:p>
            <a:pPr marL="0" indent="0">
              <a:buNone/>
            </a:pPr>
            <a:r>
              <a:rPr lang="en-US" sz="1300" kern="0" dirty="0">
                <a:solidFill>
                  <a:srgbClr val="1C1C1C"/>
                </a:solidFill>
                <a:latin typeface="Arial" pitchFamily="34" charset="0"/>
                <a:ea typeface="Arial" pitchFamily="34" charset="-122"/>
                <a:cs typeface="Arial" pitchFamily="34" charset="-120"/>
              </a:rPr>
              <a:t>A growing athlete pays two energy bills — growth and training. Underpay either, and performance collapses quietly.</a:t>
            </a:r>
          </a:p>
        </p:txBody>
      </p:sp>
      <p:sp>
        <p:nvSpPr>
          <p:cNvPr id="10" name="Stat Card"/>
          <p:cNvSpPr/>
          <p:nvPr/>
        </p:nvSpPr>
        <p:spPr>
          <a:xfrm>
            <a:off x="640080" y="1965960"/>
            <a:ext cx="3017520" cy="3962400"/>
          </a:xfrm>
          <a:prstGeom prst="roundRect">
            <a:avLst>
              <a:gd name="adj" fmla="val 3425"/>
            </a:avLst>
          </a:prstGeom>
          <a:solidFill>
            <a:srgbClr val="1C1C1C"/>
          </a:solidFill>
          <a:ln/>
          <a:effectLst>
            <a:outerShdw blurRad="88900" dist="38100" dir="2700000" algn="bl" rotWithShape="0">
              <a:srgbClr val="000000">
                <a:alpha val="13000"/>
              </a:srgbClr>
            </a:outerShdw>
          </a:effectLst>
        </p:spPr>
        <p:txBody>
          <a:bodyPr wrap="square" lIns="274320" tIns="0" rIns="274320" bIns="0" rtlCol="0" anchor="ctr"/>
          <a:lstStyle/>
          <a:p>
            <a:pPr marL="0" indent="0" algn="ctr">
              <a:spcAft>
                <a:spcPts val="600"/>
              </a:spcAft>
              <a:buNone/>
            </a:pPr>
            <a:r>
              <a:rPr lang="en-US" sz="4400" b="1" kern="0" dirty="0">
                <a:solidFill>
                  <a:srgbClr val="D94850"/>
                </a:solidFill>
                <a:latin typeface="Arial" pitchFamily="34" charset="0"/>
                <a:ea typeface="Arial" pitchFamily="34" charset="-122"/>
                <a:cs typeface="Arial" pitchFamily="34" charset="-120"/>
              </a:rPr>
              <a:t>RED-S</a:t>
            </a:r>
          </a:p>
          <a:p>
            <a:pPr marL="0" indent="0" algn="ctr">
              <a:spcAft>
                <a:spcPts val="600"/>
              </a:spcAft>
              <a:buNone/>
            </a:pPr>
            <a:r>
              <a:rPr lang="en-US" sz="1350" b="1" kern="0" spc="50" dirty="0">
                <a:solidFill>
                  <a:srgbClr val="FFFFFF"/>
                </a:solidFill>
                <a:latin typeface="Arial" pitchFamily="34" charset="0"/>
                <a:ea typeface="Arial" pitchFamily="34" charset="-122"/>
                <a:cs typeface="Arial" pitchFamily="34" charset="-120"/>
              </a:rPr>
              <a:t>RELATIVE ENERGY DEFICIENCY IN SPORT</a:t>
            </a:r>
          </a:p>
          <a:p>
            <a:pPr marL="0" indent="0" algn="ctr">
              <a:buNone/>
            </a:pPr>
            <a:r>
              <a:rPr lang="en-US" sz="1100" kern="0" dirty="0">
                <a:solidFill>
                  <a:srgbClr val="B9BDC1"/>
                </a:solidFill>
                <a:latin typeface="Arial" pitchFamily="34" charset="0"/>
                <a:ea typeface="Arial" pitchFamily="34" charset="-122"/>
                <a:cs typeface="Arial" pitchFamily="34" charset="-120"/>
              </a:rPr>
              <a:t>what chronic under-fueling becomes — in boys and girls alike</a:t>
            </a:r>
          </a:p>
        </p:txBody>
      </p:sp>
      <p:sp>
        <p:nvSpPr>
          <p:cNvPr id="20" name="Row"/>
          <p:cNvSpPr/>
          <p:nvPr/>
        </p:nvSpPr>
        <p:spPr>
          <a:xfrm>
            <a:off x="3931920" y="196596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1" name="Num Circle"/>
          <p:cNvSpPr/>
          <p:nvPr/>
        </p:nvSpPr>
        <p:spPr>
          <a:xfrm>
            <a:off x="4160520" y="223901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01</a:t>
            </a:r>
          </a:p>
        </p:txBody>
      </p:sp>
      <p:sp>
        <p:nvSpPr>
          <p:cNvPr id="22" name="Row Text"/>
          <p:cNvSpPr/>
          <p:nvPr/>
        </p:nvSpPr>
        <p:spPr>
          <a:xfrm>
            <a:off x="4709160" y="205740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THE DOUBLE ENERGY BILL</a:t>
            </a:r>
          </a:p>
          <a:p>
            <a:pPr marL="0" indent="0" algn="l">
              <a:buNone/>
            </a:pPr>
            <a:r>
              <a:rPr lang="en-US" sz="1150" kern="0" dirty="0">
                <a:solidFill>
                  <a:srgbClr val="1C1C1C"/>
                </a:solidFill>
                <a:latin typeface="Arial" pitchFamily="34" charset="0"/>
                <a:ea typeface="Arial" pitchFamily="34" charset="-122"/>
                <a:cs typeface="Arial" pitchFamily="34" charset="-120"/>
              </a:rPr>
              <a:t>A growth spurt plus a sport can push needs past 3,000–4,000 kcal per day. Appetite alone often won’t get a busy teen there.</a:t>
            </a:r>
          </a:p>
        </p:txBody>
      </p:sp>
      <p:sp>
        <p:nvSpPr>
          <p:cNvPr id="30" name="Row"/>
          <p:cNvSpPr/>
          <p:nvPr/>
        </p:nvSpPr>
        <p:spPr>
          <a:xfrm>
            <a:off x="3931920" y="298314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31" name="Num Circle"/>
          <p:cNvSpPr/>
          <p:nvPr/>
        </p:nvSpPr>
        <p:spPr>
          <a:xfrm>
            <a:off x="4160520" y="325619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02</a:t>
            </a:r>
          </a:p>
        </p:txBody>
      </p:sp>
      <p:sp>
        <p:nvSpPr>
          <p:cNvPr id="32" name="Row Text"/>
          <p:cNvSpPr/>
          <p:nvPr/>
        </p:nvSpPr>
        <p:spPr>
          <a:xfrm>
            <a:off x="4709160" y="307458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WHAT UNDER-FUELING BREAKS</a:t>
            </a:r>
          </a:p>
          <a:p>
            <a:pPr marL="0" indent="0" algn="l">
              <a:buNone/>
            </a:pPr>
            <a:r>
              <a:rPr lang="en-US" sz="1150" kern="0" dirty="0">
                <a:solidFill>
                  <a:srgbClr val="1C1C1C"/>
                </a:solidFill>
                <a:latin typeface="Arial" pitchFamily="34" charset="0"/>
                <a:ea typeface="Arial" pitchFamily="34" charset="-122"/>
                <a:cs typeface="Arial" pitchFamily="34" charset="-120"/>
              </a:rPr>
              <a:t>Bone density, hormones, immunity, mood — and every adaptation you’re training for. Stalled lifts are usually the first visible sign.</a:t>
            </a:r>
          </a:p>
        </p:txBody>
      </p:sp>
      <p:sp>
        <p:nvSpPr>
          <p:cNvPr id="40" name="Row"/>
          <p:cNvSpPr/>
          <p:nvPr/>
        </p:nvSpPr>
        <p:spPr>
          <a:xfrm>
            <a:off x="3931920" y="400032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41" name="Num Circle"/>
          <p:cNvSpPr/>
          <p:nvPr/>
        </p:nvSpPr>
        <p:spPr>
          <a:xfrm>
            <a:off x="4160520" y="427337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03</a:t>
            </a:r>
          </a:p>
        </p:txBody>
      </p:sp>
      <p:sp>
        <p:nvSpPr>
          <p:cNvPr id="42" name="Row Text"/>
          <p:cNvSpPr/>
          <p:nvPr/>
        </p:nvSpPr>
        <p:spPr>
          <a:xfrm>
            <a:off x="4709160" y="409176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THE INJURY CONNECTION</a:t>
            </a:r>
          </a:p>
          <a:p>
            <a:pPr marL="0" indent="0" algn="l">
              <a:buNone/>
            </a:pPr>
            <a:r>
              <a:rPr lang="en-US" sz="1150" kern="0" dirty="0">
                <a:solidFill>
                  <a:srgbClr val="1C1C1C"/>
                </a:solidFill>
                <a:latin typeface="Arial" pitchFamily="34" charset="0"/>
                <a:ea typeface="Arial" pitchFamily="34" charset="-122"/>
                <a:cs typeface="Arial" pitchFamily="34" charset="-120"/>
              </a:rPr>
              <a:t>Low energy availability is linked to stress fractures and recurring soft-tissue injury. The weight room cannot out-lift an energy hole.</a:t>
            </a:r>
          </a:p>
        </p:txBody>
      </p:sp>
      <p:sp>
        <p:nvSpPr>
          <p:cNvPr id="50" name="Row"/>
          <p:cNvSpPr/>
          <p:nvPr/>
        </p:nvSpPr>
        <p:spPr>
          <a:xfrm>
            <a:off x="3931920" y="501750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51" name="Num Circle"/>
          <p:cNvSpPr/>
          <p:nvPr/>
        </p:nvSpPr>
        <p:spPr>
          <a:xfrm>
            <a:off x="4160520" y="529055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04</a:t>
            </a:r>
          </a:p>
        </p:txBody>
      </p:sp>
      <p:sp>
        <p:nvSpPr>
          <p:cNvPr id="52" name="Row Text"/>
          <p:cNvSpPr/>
          <p:nvPr/>
        </p:nvSpPr>
        <p:spPr>
          <a:xfrm>
            <a:off x="4709160" y="510894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FOOD FIRST, ALWAYS</a:t>
            </a:r>
          </a:p>
          <a:p>
            <a:pPr marL="0" indent="0" algn="l">
              <a:buNone/>
            </a:pPr>
            <a:r>
              <a:rPr lang="en-US" sz="1150" kern="0" dirty="0">
                <a:solidFill>
                  <a:srgbClr val="1C1C1C"/>
                </a:solidFill>
                <a:latin typeface="Arial" pitchFamily="34" charset="0"/>
                <a:ea typeface="Arial" pitchFamily="34" charset="-122"/>
                <a:cs typeface="Arial" pitchFamily="34" charset="-120"/>
              </a:rPr>
              <a:t>No powder fixes an under-fueled athlete. Whole foods, bigger portions, planned snacks — supplements only on top of full plates.</a:t>
            </a:r>
          </a:p>
        </p:txBody>
      </p:sp>
      <p:sp>
        <p:nvSpPr>
          <p:cNvPr id="98" name="Source"/>
          <p:cNvSpPr/>
          <p:nvPr/>
        </p:nvSpPr>
        <p:spPr>
          <a:xfrm>
            <a:off x="640080" y="6126480"/>
            <a:ext cx="10911840" cy="201168"/>
          </a:xfrm>
          <a:prstGeom prst="rect">
            <a:avLst/>
          </a:prstGeom>
          <a:noFill/>
          <a:ln/>
        </p:spPr>
        <p:txBody>
          <a:bodyPr wrap="square" lIns="0" tIns="0" rIns="0" bIns="0" rtlCol="0" anchor="ctr"/>
          <a:lstStyle/>
          <a:p>
            <a:pPr marL="0" indent="0" algn="l">
              <a:buNone/>
            </a:pPr>
            <a:r>
              <a:rPr lang="en-US" sz="900" i="1" kern="0" dirty="0">
                <a:solidFill>
                  <a:srgbClr val="8A8E93"/>
                </a:solidFill>
                <a:latin typeface="Arial" pitchFamily="34" charset="0"/>
                <a:ea typeface="Arial" pitchFamily="34" charset="-122"/>
                <a:cs typeface="Arial" pitchFamily="34" charset="-120"/>
              </a:rPr>
              <a:t>Source: IOC Consensus Statement on Relative Energy Deficiency in Sport (RED-S)</a:t>
            </a:r>
          </a:p>
        </p:txBody>
      </p:sp>
      <p:sp>
        <p:nvSpPr>
          <p:cNvPr id="99" name="Footer"/>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105</a:t>
            </a:r>
            <a:endParaRPr lang="en-US" sz="10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rgbClr val="F2F3F4"/>
        </a:solidFill>
        <a:effectLst/>
      </p:bgPr>
    </p:bg>
    <p:spTree>
      <p:nvGrpSpPr>
        <p:cNvPr id="1" name=""/>
        <p:cNvGrpSpPr/>
        <p:nvPr/>
      </p:nvGrpSpPr>
      <p:grpSpPr>
        <a:xfrm>
          <a:off x="0" y="0"/>
          <a:ext cx="0" cy="0"/>
          <a:chOff x="0" y="0"/>
          <a:chExt cx="0" cy="0"/>
        </a:xfrm>
      </p:grpSpPr>
      <p:sp>
        <p:nvSpPr>
          <p:cNvPr id="2" name="Eyebrow"/>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NUTRITION · RECAP</a:t>
            </a:r>
          </a:p>
        </p:txBody>
      </p:sp>
      <p:sp>
        <p:nvSpPr>
          <p:cNvPr id="3" name="Title"/>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PUT NUMBERS BEHIND THE BASICS</a:t>
            </a:r>
          </a:p>
        </p:txBody>
      </p:sp>
      <p:sp>
        <p:nvSpPr>
          <p:cNvPr id="4" name="Num"/>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kern="0" dirty="0">
                <a:solidFill>
                  <a:srgbClr val="DFE2E4"/>
                </a:solidFill>
                <a:latin typeface="Arial" pitchFamily="34" charset="0"/>
                <a:ea typeface="Arial" pitchFamily="34" charset="-122"/>
                <a:cs typeface="Arial" pitchFamily="34" charset="-120"/>
              </a:rPr>
              <a:t>07</a:t>
            </a:r>
          </a:p>
        </p:txBody>
      </p:sp>
      <p:sp>
        <p:nvSpPr>
          <p:cNvPr id="5" name="Intro"/>
          <p:cNvSpPr/>
          <p:nvPr/>
        </p:nvSpPr>
        <p:spPr>
          <a:xfrm>
            <a:off x="640080" y="1554480"/>
            <a:ext cx="10911840" cy="292608"/>
          </a:xfrm>
          <a:prstGeom prst="rect">
            <a:avLst/>
          </a:prstGeom>
          <a:noFill/>
          <a:ln/>
        </p:spPr>
        <p:txBody>
          <a:bodyPr wrap="square" lIns="0" tIns="0" rIns="0" bIns="0" rtlCol="0" anchor="ctr"/>
          <a:lstStyle/>
          <a:p>
            <a:pPr marL="0" indent="0">
              <a:buNone/>
            </a:pPr>
            <a:r>
              <a:rPr lang="en-US" sz="1300" kern="0" dirty="0">
                <a:solidFill>
                  <a:srgbClr val="1C1C1C"/>
                </a:solidFill>
                <a:latin typeface="Arial" pitchFamily="34" charset="0"/>
                <a:ea typeface="Arial" pitchFamily="34" charset="-122"/>
                <a:cs typeface="Arial" pitchFamily="34" charset="-120"/>
              </a:rPr>
              <a:t>Rules of thumb, not prescriptions — enough to set standards without becoming the team dietitian.</a:t>
            </a:r>
          </a:p>
        </p:txBody>
      </p:sp>
      <p:sp>
        <p:nvSpPr>
          <p:cNvPr id="10" name="Quad Card"/>
          <p:cNvSpPr/>
          <p:nvPr/>
        </p:nvSpPr>
        <p:spPr>
          <a:xfrm>
            <a:off x="640080" y="1965960"/>
            <a:ext cx="5318760" cy="200406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1" name="Quad Label"/>
          <p:cNvSpPr/>
          <p:nvPr/>
        </p:nvSpPr>
        <p:spPr>
          <a:xfrm>
            <a:off x="914400" y="2125980"/>
            <a:ext cx="4770120" cy="251460"/>
          </a:xfrm>
          <a:prstGeom prst="rect">
            <a:avLst/>
          </a:prstGeom>
          <a:noFill/>
          <a:ln/>
        </p:spPr>
        <p:txBody>
          <a:bodyPr wrap="square" lIns="0" tIns="0" rIns="0" bIns="0" rtlCol="0" anchor="ctr"/>
          <a:lstStyle/>
          <a:p>
            <a:pPr marL="0" indent="0" algn="l">
              <a:buNone/>
            </a:pPr>
            <a:r>
              <a:rPr lang="en-US" sz="1100" b="1" kern="0" spc="100" dirty="0">
                <a:solidFill>
                  <a:srgbClr val="C0232A"/>
                </a:solidFill>
                <a:latin typeface="Arial" pitchFamily="34" charset="0"/>
                <a:ea typeface="Arial" pitchFamily="34" charset="-122"/>
                <a:cs typeface="Arial" pitchFamily="34" charset="-120"/>
              </a:rPr>
              <a:t>THE NUMBERS</a:t>
            </a:r>
          </a:p>
        </p:txBody>
      </p:sp>
      <p:sp>
        <p:nvSpPr>
          <p:cNvPr id="12" name="Quad Body"/>
          <p:cNvSpPr/>
          <p:nvPr/>
        </p:nvSpPr>
        <p:spPr>
          <a:xfrm>
            <a:off x="914400" y="2468880"/>
            <a:ext cx="4770120" cy="1341120"/>
          </a:xfrm>
          <a:prstGeom prst="rect">
            <a:avLst/>
          </a:prstGeom>
          <a:noFill/>
          <a:ln/>
        </p:spPr>
        <p:txBody>
          <a:bodyPr wrap="square" lIns="0" tIns="0" rIns="0" bIns="0" rtlCol="0" anchor="t"/>
          <a:lstStyle/>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Protein:</a:t>
            </a:r>
            <a:r>
              <a:rPr lang="en-US" sz="1150" kern="0" dirty="0">
                <a:solidFill>
                  <a:srgbClr val="1C1C1C"/>
                </a:solidFill>
                <a:latin typeface="Arial" pitchFamily="34" charset="0"/>
                <a:ea typeface="Arial" pitchFamily="34" charset="-122"/>
                <a:cs typeface="Arial" pitchFamily="34" charset="-120"/>
              </a:rPr>
              <a:t> 20–40 g per meal — a palm-sized portion, 3–4× a day</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Carbs:</a:t>
            </a:r>
            <a:r>
              <a:rPr lang="en-US" sz="1150" kern="0" dirty="0">
                <a:solidFill>
                  <a:srgbClr val="1C1C1C"/>
                </a:solidFill>
                <a:latin typeface="Arial" pitchFamily="34" charset="0"/>
                <a:ea typeface="Arial" pitchFamily="34" charset="-122"/>
                <a:cs typeface="Arial" pitchFamily="34" charset="-120"/>
              </a:rPr>
              <a:t> refuel within ~60 min of hard sessions and games</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Fluids:</a:t>
            </a:r>
            <a:r>
              <a:rPr lang="en-US" sz="1150" kern="0" dirty="0">
                <a:solidFill>
                  <a:srgbClr val="1C1C1C"/>
                </a:solidFill>
                <a:latin typeface="Arial" pitchFamily="34" charset="0"/>
                <a:ea typeface="Arial" pitchFamily="34" charset="-122"/>
                <a:cs typeface="Arial" pitchFamily="34" charset="-120"/>
              </a:rPr>
              <a:t> half your bodyweight (lb) in oz daily, plus 16–24 oz per lb lost at practice</a:t>
            </a:r>
          </a:p>
        </p:txBody>
      </p:sp>
      <p:sp>
        <p:nvSpPr>
          <p:cNvPr id="20" name="Quad Card"/>
          <p:cNvSpPr/>
          <p:nvPr/>
        </p:nvSpPr>
        <p:spPr>
          <a:xfrm>
            <a:off x="6233160" y="1965960"/>
            <a:ext cx="5318760" cy="200406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1" name="Quad Label"/>
          <p:cNvSpPr/>
          <p:nvPr/>
        </p:nvSpPr>
        <p:spPr>
          <a:xfrm>
            <a:off x="6507480" y="2125980"/>
            <a:ext cx="4770120" cy="251460"/>
          </a:xfrm>
          <a:prstGeom prst="rect">
            <a:avLst/>
          </a:prstGeom>
          <a:noFill/>
          <a:ln/>
        </p:spPr>
        <p:txBody>
          <a:bodyPr wrap="square" lIns="0" tIns="0" rIns="0" bIns="0" rtlCol="0" anchor="ctr"/>
          <a:lstStyle/>
          <a:p>
            <a:pPr marL="0" indent="0" algn="l">
              <a:buNone/>
            </a:pPr>
            <a:r>
              <a:rPr lang="en-US" sz="1100" b="1" kern="0" spc="100" dirty="0">
                <a:solidFill>
                  <a:srgbClr val="C0232A"/>
                </a:solidFill>
                <a:latin typeface="Arial" pitchFamily="34" charset="0"/>
                <a:ea typeface="Arial" pitchFamily="34" charset="-122"/>
                <a:cs typeface="Arial" pitchFamily="34" charset="-120"/>
              </a:rPr>
              <a:t>TEAM STANDARDS YOU CAN SET</a:t>
            </a:r>
          </a:p>
        </p:txBody>
      </p:sp>
      <p:sp>
        <p:nvSpPr>
          <p:cNvPr id="22" name="Quad Body"/>
          <p:cNvSpPr/>
          <p:nvPr/>
        </p:nvSpPr>
        <p:spPr>
          <a:xfrm>
            <a:off x="6507480" y="2468880"/>
            <a:ext cx="4770120" cy="1341120"/>
          </a:xfrm>
          <a:prstGeom prst="rect">
            <a:avLst/>
          </a:prstGeom>
          <a:noFill/>
          <a:ln/>
        </p:spPr>
        <p:txBody>
          <a:bodyPr wrap="square" lIns="0" tIns="0" rIns="0" bIns="0" rtlCol="0" anchor="t"/>
          <a:lstStyle/>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Post-lift snack within 30 min</a:t>
            </a:r>
            <a:r>
              <a:rPr lang="en-US" sz="1150" kern="0" dirty="0">
                <a:solidFill>
                  <a:srgbClr val="1C1C1C"/>
                </a:solidFill>
                <a:latin typeface="Arial" pitchFamily="34" charset="0"/>
                <a:ea typeface="Arial" pitchFamily="34" charset="-122"/>
                <a:cs typeface="Arial" pitchFamily="34" charset="-120"/>
              </a:rPr>
              <a:t> — chocolate milk or a PB sandwich works</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Breakfast is non-negotiable</a:t>
            </a:r>
            <a:r>
              <a:rPr lang="en-US" sz="1150" kern="0" dirty="0">
                <a:solidFill>
                  <a:srgbClr val="1C1C1C"/>
                </a:solidFill>
                <a:latin typeface="Arial" pitchFamily="34" charset="0"/>
                <a:ea typeface="Arial" pitchFamily="34" charset="-122"/>
                <a:cs typeface="Arial" pitchFamily="34" charset="-120"/>
              </a:rPr>
              <a:t> on training and game days</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Travel rule:</a:t>
            </a:r>
            <a:r>
              <a:rPr lang="en-US" sz="1150" kern="0" dirty="0">
                <a:solidFill>
                  <a:srgbClr val="1C1C1C"/>
                </a:solidFill>
                <a:latin typeface="Arial" pitchFamily="34" charset="0"/>
                <a:ea typeface="Arial" pitchFamily="34" charset="-122"/>
                <a:cs typeface="Arial" pitchFamily="34" charset="-120"/>
              </a:rPr>
              <a:t> every athlete packs real food — sandwich, fruit, fluids</a:t>
            </a:r>
          </a:p>
        </p:txBody>
      </p:sp>
      <p:sp>
        <p:nvSpPr>
          <p:cNvPr id="30" name="Quad Card"/>
          <p:cNvSpPr/>
          <p:nvPr/>
        </p:nvSpPr>
        <p:spPr>
          <a:xfrm>
            <a:off x="640080" y="4244340"/>
            <a:ext cx="5318760" cy="200406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31" name="Quad Label"/>
          <p:cNvSpPr/>
          <p:nvPr/>
        </p:nvSpPr>
        <p:spPr>
          <a:xfrm>
            <a:off x="914400" y="4404360"/>
            <a:ext cx="4770120" cy="251460"/>
          </a:xfrm>
          <a:prstGeom prst="rect">
            <a:avLst/>
          </a:prstGeom>
          <a:noFill/>
          <a:ln/>
        </p:spPr>
        <p:txBody>
          <a:bodyPr wrap="square" lIns="0" tIns="0" rIns="0" bIns="0" rtlCol="0" anchor="ctr"/>
          <a:lstStyle/>
          <a:p>
            <a:pPr marL="0" indent="0" algn="l">
              <a:buNone/>
            </a:pPr>
            <a:r>
              <a:rPr lang="en-US" sz="1100" b="1" kern="0" spc="100" dirty="0">
                <a:solidFill>
                  <a:srgbClr val="C0232A"/>
                </a:solidFill>
                <a:latin typeface="Arial" pitchFamily="34" charset="0"/>
                <a:ea typeface="Arial" pitchFamily="34" charset="-122"/>
                <a:cs typeface="Arial" pitchFamily="34" charset="-120"/>
              </a:rPr>
              <a:t>RED FLAGS</a:t>
            </a:r>
          </a:p>
        </p:txBody>
      </p:sp>
      <p:sp>
        <p:nvSpPr>
          <p:cNvPr id="32" name="Quad Body"/>
          <p:cNvSpPr/>
          <p:nvPr/>
        </p:nvSpPr>
        <p:spPr>
          <a:xfrm>
            <a:off x="914400" y="4747260"/>
            <a:ext cx="4770120" cy="1341120"/>
          </a:xfrm>
          <a:prstGeom prst="rect">
            <a:avLst/>
          </a:prstGeom>
          <a:noFill/>
          <a:ln/>
        </p:spPr>
        <p:txBody>
          <a:bodyPr wrap="square" lIns="0" tIns="0" rIns="0" bIns="0" rtlCol="0" anchor="t"/>
          <a:lstStyle/>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In-season weight loss, stalled lifts, constant fatigue</a:t>
            </a:r>
            <a:r>
              <a:rPr lang="en-US" sz="1150" kern="0" dirty="0">
                <a:solidFill>
                  <a:srgbClr val="1C1C1C"/>
                </a:solidFill>
                <a:latin typeface="Arial" pitchFamily="34" charset="0"/>
                <a:ea typeface="Arial" pitchFamily="34" charset="-122"/>
                <a:cs typeface="Arial" pitchFamily="34" charset="-120"/>
              </a:rPr>
              <a:t> — classic under-fueling</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Energy drinks as “pre-workout”</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Rapid weight cutting or skipped meals</a:t>
            </a:r>
            <a:r>
              <a:rPr lang="en-US" sz="1150" kern="0" dirty="0">
                <a:solidFill>
                  <a:srgbClr val="1C1C1C"/>
                </a:solidFill>
                <a:latin typeface="Arial" pitchFamily="34" charset="0"/>
                <a:ea typeface="Arial" pitchFamily="34" charset="-122"/>
                <a:cs typeface="Arial" pitchFamily="34" charset="-120"/>
              </a:rPr>
              <a:t> — refer out; don’t coach it alone</a:t>
            </a:r>
          </a:p>
        </p:txBody>
      </p:sp>
      <p:sp>
        <p:nvSpPr>
          <p:cNvPr id="40" name="Quad Card"/>
          <p:cNvSpPr/>
          <p:nvPr/>
        </p:nvSpPr>
        <p:spPr>
          <a:xfrm>
            <a:off x="6233160" y="4244340"/>
            <a:ext cx="5318760" cy="200406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41" name="Quad Label"/>
          <p:cNvSpPr/>
          <p:nvPr/>
        </p:nvSpPr>
        <p:spPr>
          <a:xfrm>
            <a:off x="6507480" y="4404360"/>
            <a:ext cx="4770120" cy="251460"/>
          </a:xfrm>
          <a:prstGeom prst="rect">
            <a:avLst/>
          </a:prstGeom>
          <a:noFill/>
          <a:ln/>
        </p:spPr>
        <p:txBody>
          <a:bodyPr wrap="square" lIns="0" tIns="0" rIns="0" bIns="0" rtlCol="0" anchor="ctr"/>
          <a:lstStyle/>
          <a:p>
            <a:pPr marL="0" indent="0" algn="l">
              <a:buNone/>
            </a:pPr>
            <a:r>
              <a:rPr lang="en-US" sz="1100" b="1" kern="0" spc="100" dirty="0">
                <a:solidFill>
                  <a:srgbClr val="C0232A"/>
                </a:solidFill>
                <a:latin typeface="Arial" pitchFamily="34" charset="0"/>
                <a:ea typeface="Arial" pitchFamily="34" charset="-122"/>
                <a:cs typeface="Arial" pitchFamily="34" charset="-120"/>
              </a:rPr>
              <a:t>SEND IT HOME</a:t>
            </a:r>
          </a:p>
        </p:txBody>
      </p:sp>
      <p:sp>
        <p:nvSpPr>
          <p:cNvPr id="42" name="Quad Body"/>
          <p:cNvSpPr/>
          <p:nvPr/>
        </p:nvSpPr>
        <p:spPr>
          <a:xfrm>
            <a:off x="6507480" y="4747260"/>
            <a:ext cx="4770120" cy="1341120"/>
          </a:xfrm>
          <a:prstGeom prst="rect">
            <a:avLst/>
          </a:prstGeom>
          <a:noFill/>
          <a:ln/>
        </p:spPr>
        <p:txBody>
          <a:bodyPr wrap="square" lIns="0" tIns="0" rIns="0" bIns="0" rtlCol="0" anchor="t"/>
          <a:lstStyle/>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Give parents a grocery staples list</a:t>
            </a:r>
            <a:r>
              <a:rPr lang="en-US" sz="1150" kern="0" dirty="0">
                <a:solidFill>
                  <a:srgbClr val="1C1C1C"/>
                </a:solidFill>
                <a:latin typeface="Arial" pitchFamily="34" charset="0"/>
                <a:ea typeface="Arial" pitchFamily="34" charset="-122"/>
                <a:cs typeface="Arial" pitchFamily="34" charset="-120"/>
              </a:rPr>
              <a:t> — eggs, milk, yogurt, rice, fruit</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Food first, supplements last</a:t>
            </a:r>
            <a:r>
              <a:rPr lang="en-US" sz="1150" kern="0" dirty="0">
                <a:solidFill>
                  <a:srgbClr val="1C1C1C"/>
                </a:solidFill>
                <a:latin typeface="Arial" pitchFamily="34" charset="0"/>
                <a:ea typeface="Arial" pitchFamily="34" charset="-122"/>
                <a:cs typeface="Arial" pitchFamily="34" charset="-120"/>
              </a:rPr>
              <a:t> — nothing in a tub replaces meals</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Frame it as performance fuel,</a:t>
            </a:r>
            <a:r>
              <a:rPr lang="en-US" sz="1150" kern="0" dirty="0">
                <a:solidFill>
                  <a:srgbClr val="1C1C1C"/>
                </a:solidFill>
                <a:latin typeface="Arial" pitchFamily="34" charset="0"/>
                <a:ea typeface="Arial" pitchFamily="34" charset="-122"/>
                <a:cs typeface="Arial" pitchFamily="34" charset="-120"/>
              </a:rPr>
              <a:t> never as dieting</a:t>
            </a:r>
          </a:p>
        </p:txBody>
      </p:sp>
      <p:sp>
        <p:nvSpPr>
          <p:cNvPr id="99" name="Footer"/>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106</a:t>
            </a:r>
            <a:endParaRPr lang="en-US" sz="10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6">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RECOVERY · SLEEP</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SLEEP: THE MOST UNDERRATED TRAINING TOOL</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07</a:t>
            </a:r>
            <a:endParaRPr lang="en-US" sz="3000" dirty="0"/>
          </a:p>
        </p:txBody>
      </p:sp>
      <p:sp>
        <p:nvSpPr>
          <p:cNvPr id="5" name="Shape 3"/>
          <p:cNvSpPr/>
          <p:nvPr/>
        </p:nvSpPr>
        <p:spPr>
          <a:xfrm>
            <a:off x="640080" y="1828800"/>
            <a:ext cx="3383280" cy="3657600"/>
          </a:xfrm>
          <a:prstGeom prst="roundRect">
            <a:avLst>
              <a:gd name="adj" fmla="val 2703"/>
            </a:avLst>
          </a:prstGeom>
          <a:solidFill>
            <a:srgbClr val="1C1C1C"/>
          </a:solidFill>
          <a:ln/>
          <a:effectLst>
            <a:outerShdw blurRad="88900" dist="38100" dir="2700000" algn="bl" rotWithShape="0">
              <a:srgbClr val="000000">
                <a:alpha val="20000"/>
              </a:srgbClr>
            </a:outerShdw>
          </a:effectLst>
        </p:spPr>
        <p:txBody>
          <a:bodyPr/>
          <a:lstStyle/>
          <a:p>
            <a:endParaRPr lang="en-US"/>
          </a:p>
        </p:txBody>
      </p:sp>
      <p:sp>
        <p:nvSpPr>
          <p:cNvPr id="6" name="Text 4"/>
          <p:cNvSpPr/>
          <p:nvPr/>
        </p:nvSpPr>
        <p:spPr>
          <a:xfrm>
            <a:off x="640080" y="2468880"/>
            <a:ext cx="3383280" cy="1005840"/>
          </a:xfrm>
          <a:prstGeom prst="rect">
            <a:avLst/>
          </a:prstGeom>
          <a:noFill/>
          <a:ln/>
        </p:spPr>
        <p:txBody>
          <a:bodyPr wrap="square" lIns="0" tIns="0" rIns="0" bIns="0" rtlCol="0" anchor="ctr"/>
          <a:lstStyle/>
          <a:p>
            <a:pPr marL="0" indent="0" algn="ctr">
              <a:buNone/>
            </a:pPr>
            <a:r>
              <a:rPr lang="en-US" sz="6400" b="1" dirty="0">
                <a:solidFill>
                  <a:srgbClr val="C0232A"/>
                </a:solidFill>
                <a:latin typeface="Arial" pitchFamily="34" charset="0"/>
                <a:ea typeface="Arial" pitchFamily="34" charset="-122"/>
                <a:cs typeface="Arial" pitchFamily="34" charset="-120"/>
              </a:rPr>
              <a:t>8–10</a:t>
            </a:r>
            <a:endParaRPr lang="en-US" sz="6400" dirty="0"/>
          </a:p>
        </p:txBody>
      </p:sp>
      <p:sp>
        <p:nvSpPr>
          <p:cNvPr id="7" name="Text 5"/>
          <p:cNvSpPr/>
          <p:nvPr/>
        </p:nvSpPr>
        <p:spPr>
          <a:xfrm>
            <a:off x="640080" y="3520440"/>
            <a:ext cx="3383280" cy="365760"/>
          </a:xfrm>
          <a:prstGeom prst="rect">
            <a:avLst/>
          </a:prstGeom>
          <a:noFill/>
          <a:ln/>
        </p:spPr>
        <p:txBody>
          <a:bodyPr wrap="square" lIns="0" tIns="0" rIns="0" bIns="0" rtlCol="0" anchor="ctr"/>
          <a:lstStyle/>
          <a:p>
            <a:pPr marL="0" indent="0" algn="ctr">
              <a:buNone/>
            </a:pPr>
            <a:r>
              <a:rPr lang="en-US" sz="1600" b="1" kern="0" spc="50" dirty="0">
                <a:solidFill>
                  <a:srgbClr val="FFFFFF"/>
                </a:solidFill>
                <a:latin typeface="Arial" pitchFamily="34" charset="0"/>
                <a:ea typeface="Arial" pitchFamily="34" charset="-122"/>
                <a:cs typeface="Arial" pitchFamily="34" charset="-120"/>
              </a:rPr>
              <a:t>HOURS PER NIGHT</a:t>
            </a:r>
            <a:endParaRPr lang="en-US" sz="1600" dirty="0"/>
          </a:p>
        </p:txBody>
      </p:sp>
      <p:sp>
        <p:nvSpPr>
          <p:cNvPr id="8" name="Text 6"/>
          <p:cNvSpPr/>
          <p:nvPr/>
        </p:nvSpPr>
        <p:spPr>
          <a:xfrm>
            <a:off x="640080" y="3886200"/>
            <a:ext cx="3383280" cy="548640"/>
          </a:xfrm>
          <a:prstGeom prst="rect">
            <a:avLst/>
          </a:prstGeom>
          <a:noFill/>
          <a:ln/>
        </p:spPr>
        <p:txBody>
          <a:bodyPr wrap="square" lIns="0" tIns="0" rIns="0" bIns="0" rtlCol="0" anchor="ctr"/>
          <a:lstStyle/>
          <a:p>
            <a:pPr marL="0" indent="0" algn="ctr">
              <a:buNone/>
            </a:pPr>
            <a:r>
              <a:rPr lang="en-US" sz="1300" dirty="0">
                <a:solidFill>
                  <a:srgbClr val="B6BAC0"/>
                </a:solidFill>
                <a:latin typeface="Arial" pitchFamily="34" charset="0"/>
                <a:ea typeface="Arial" pitchFamily="34" charset="-122"/>
                <a:cs typeface="Arial" pitchFamily="34" charset="-120"/>
              </a:rPr>
              <a:t>recommended for teen athletes</a:t>
            </a:r>
            <a:endParaRPr lang="en-US" sz="1300" dirty="0"/>
          </a:p>
        </p:txBody>
      </p:sp>
      <p:sp>
        <p:nvSpPr>
          <p:cNvPr id="9" name="Shape 7"/>
          <p:cNvSpPr/>
          <p:nvPr/>
        </p:nvSpPr>
        <p:spPr>
          <a:xfrm>
            <a:off x="4297680" y="1828800"/>
            <a:ext cx="7223760" cy="841248"/>
          </a:xfrm>
          <a:prstGeom prst="roundRect">
            <a:avLst>
              <a:gd name="adj" fmla="val 8696"/>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0" name="Shape 8"/>
          <p:cNvSpPr/>
          <p:nvPr/>
        </p:nvSpPr>
        <p:spPr>
          <a:xfrm>
            <a:off x="4526280" y="2029968"/>
            <a:ext cx="457200" cy="457200"/>
          </a:xfrm>
          <a:prstGeom prst="ellipse">
            <a:avLst/>
          </a:prstGeom>
          <a:solidFill>
            <a:srgbClr val="C0232A"/>
          </a:solidFill>
          <a:ln/>
        </p:spPr>
        <p:txBody>
          <a:bodyPr/>
          <a:lstStyle/>
          <a:p>
            <a:endParaRPr lang="en-US"/>
          </a:p>
        </p:txBody>
      </p:sp>
      <p:pic>
        <p:nvPicPr>
          <p:cNvPr id="11" name="Image 0" descr="preencoded.png"/>
          <p:cNvPicPr>
            <a:picLocks noChangeAspect="1"/>
          </p:cNvPicPr>
          <p:nvPr/>
        </p:nvPicPr>
        <p:blipFill>
          <a:blip r:embed="rId2"/>
          <a:stretch>
            <a:fillRect/>
          </a:stretch>
        </p:blipFill>
        <p:spPr>
          <a:xfrm>
            <a:off x="4626864" y="2130552"/>
            <a:ext cx="256032" cy="256032"/>
          </a:xfrm>
          <a:prstGeom prst="rect">
            <a:avLst/>
          </a:prstGeom>
        </p:spPr>
      </p:pic>
      <p:sp>
        <p:nvSpPr>
          <p:cNvPr id="12" name="Text 9"/>
          <p:cNvSpPr/>
          <p:nvPr/>
        </p:nvSpPr>
        <p:spPr>
          <a:xfrm>
            <a:off x="5166360" y="1947672"/>
            <a:ext cx="6126480" cy="320040"/>
          </a:xfrm>
          <a:prstGeom prst="rect">
            <a:avLst/>
          </a:prstGeom>
          <a:noFill/>
          <a:ln/>
        </p:spPr>
        <p:txBody>
          <a:bodyPr wrap="square" lIns="0" tIns="0" rIns="0" bIns="0" rtlCol="0" anchor="ctr"/>
          <a:lstStyle/>
          <a:p>
            <a:pPr marL="0" indent="0">
              <a:buNone/>
            </a:pPr>
            <a:r>
              <a:rPr lang="en-US" sz="1400" b="1" kern="0" spc="20" dirty="0">
                <a:solidFill>
                  <a:srgbClr val="1C1C1C"/>
                </a:solidFill>
                <a:latin typeface="Arial" pitchFamily="34" charset="0"/>
                <a:ea typeface="Arial" pitchFamily="34" charset="-122"/>
                <a:cs typeface="Arial" pitchFamily="34" charset="-120"/>
              </a:rPr>
              <a:t>WHERE ADAPTATION HAPPENS</a:t>
            </a:r>
            <a:endParaRPr lang="en-US" sz="1400" dirty="0"/>
          </a:p>
        </p:txBody>
      </p:sp>
      <p:sp>
        <p:nvSpPr>
          <p:cNvPr id="13" name="Text 10"/>
          <p:cNvSpPr/>
          <p:nvPr/>
        </p:nvSpPr>
        <p:spPr>
          <a:xfrm>
            <a:off x="5166360" y="2267712"/>
            <a:ext cx="6217920" cy="365760"/>
          </a:xfrm>
          <a:prstGeom prst="rect">
            <a:avLst/>
          </a:prstGeom>
          <a:noFill/>
          <a:ln/>
        </p:spPr>
        <p:txBody>
          <a:bodyPr wrap="square" lIns="0" tIns="0" rIns="0" bIns="0" rtlCol="0" anchor="ctr"/>
          <a:lstStyle/>
          <a:p>
            <a:pPr marL="0" indent="0">
              <a:buNone/>
            </a:pPr>
            <a:r>
              <a:rPr lang="en-US" sz="1200" dirty="0">
                <a:solidFill>
                  <a:srgbClr val="6A6E73"/>
                </a:solidFill>
                <a:latin typeface="Arial" pitchFamily="34" charset="0"/>
                <a:ea typeface="Arial" pitchFamily="34" charset="-122"/>
                <a:cs typeface="Arial" pitchFamily="34" charset="-120"/>
              </a:rPr>
              <a:t>Growth hormone peaks in deep sleep — the gains are built overnight.</a:t>
            </a:r>
            <a:endParaRPr lang="en-US" sz="1200" dirty="0"/>
          </a:p>
        </p:txBody>
      </p:sp>
      <p:sp>
        <p:nvSpPr>
          <p:cNvPr id="14" name="Shape 11"/>
          <p:cNvSpPr/>
          <p:nvPr/>
        </p:nvSpPr>
        <p:spPr>
          <a:xfrm>
            <a:off x="4297680" y="2761488"/>
            <a:ext cx="7223760" cy="841248"/>
          </a:xfrm>
          <a:prstGeom prst="roundRect">
            <a:avLst>
              <a:gd name="adj" fmla="val 8696"/>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5" name="Shape 12"/>
          <p:cNvSpPr/>
          <p:nvPr/>
        </p:nvSpPr>
        <p:spPr>
          <a:xfrm>
            <a:off x="4526280" y="2962656"/>
            <a:ext cx="457200" cy="457200"/>
          </a:xfrm>
          <a:prstGeom prst="ellipse">
            <a:avLst/>
          </a:prstGeom>
          <a:solidFill>
            <a:srgbClr val="C0232A"/>
          </a:solidFill>
          <a:ln/>
        </p:spPr>
        <p:txBody>
          <a:bodyPr/>
          <a:lstStyle/>
          <a:p>
            <a:endParaRPr lang="en-US"/>
          </a:p>
        </p:txBody>
      </p:sp>
      <p:pic>
        <p:nvPicPr>
          <p:cNvPr id="16" name="Image 1" descr="preencoded.png"/>
          <p:cNvPicPr>
            <a:picLocks noChangeAspect="1"/>
          </p:cNvPicPr>
          <p:nvPr/>
        </p:nvPicPr>
        <p:blipFill>
          <a:blip r:embed="rId3"/>
          <a:stretch>
            <a:fillRect/>
          </a:stretch>
        </p:blipFill>
        <p:spPr>
          <a:xfrm>
            <a:off x="4626864" y="3063240"/>
            <a:ext cx="256032" cy="256032"/>
          </a:xfrm>
          <a:prstGeom prst="rect">
            <a:avLst/>
          </a:prstGeom>
        </p:spPr>
      </p:pic>
      <p:sp>
        <p:nvSpPr>
          <p:cNvPr id="17" name="Text 13"/>
          <p:cNvSpPr/>
          <p:nvPr/>
        </p:nvSpPr>
        <p:spPr>
          <a:xfrm>
            <a:off x="5166360" y="2880360"/>
            <a:ext cx="6126480" cy="320040"/>
          </a:xfrm>
          <a:prstGeom prst="rect">
            <a:avLst/>
          </a:prstGeom>
          <a:noFill/>
          <a:ln/>
        </p:spPr>
        <p:txBody>
          <a:bodyPr wrap="square" lIns="0" tIns="0" rIns="0" bIns="0" rtlCol="0" anchor="ctr"/>
          <a:lstStyle/>
          <a:p>
            <a:pPr marL="0" indent="0">
              <a:buNone/>
            </a:pPr>
            <a:r>
              <a:rPr lang="en-US" sz="1400" b="1" kern="0" spc="20" dirty="0">
                <a:solidFill>
                  <a:srgbClr val="1C1C1C"/>
                </a:solidFill>
                <a:latin typeface="Arial" pitchFamily="34" charset="0"/>
                <a:ea typeface="Arial" pitchFamily="34" charset="-122"/>
                <a:cs typeface="Arial" pitchFamily="34" charset="-120"/>
              </a:rPr>
              <a:t>SKILL &amp; DECISION-MAKING</a:t>
            </a:r>
            <a:endParaRPr lang="en-US" sz="1400" dirty="0"/>
          </a:p>
        </p:txBody>
      </p:sp>
      <p:sp>
        <p:nvSpPr>
          <p:cNvPr id="18" name="Text 14"/>
          <p:cNvSpPr/>
          <p:nvPr/>
        </p:nvSpPr>
        <p:spPr>
          <a:xfrm>
            <a:off x="5166360" y="3200400"/>
            <a:ext cx="6217920" cy="365760"/>
          </a:xfrm>
          <a:prstGeom prst="rect">
            <a:avLst/>
          </a:prstGeom>
          <a:noFill/>
          <a:ln/>
        </p:spPr>
        <p:txBody>
          <a:bodyPr wrap="square" lIns="0" tIns="0" rIns="0" bIns="0" rtlCol="0" anchor="ctr"/>
          <a:lstStyle/>
          <a:p>
            <a:pPr marL="0" indent="0">
              <a:buNone/>
            </a:pPr>
            <a:r>
              <a:rPr lang="en-US" sz="1200" dirty="0">
                <a:solidFill>
                  <a:srgbClr val="6A6E73"/>
                </a:solidFill>
                <a:latin typeface="Arial" pitchFamily="34" charset="0"/>
                <a:ea typeface="Arial" pitchFamily="34" charset="-122"/>
                <a:cs typeface="Arial" pitchFamily="34" charset="-120"/>
              </a:rPr>
              <a:t>Sleep consolidates motor learning and sharpens reaction time.</a:t>
            </a:r>
            <a:endParaRPr lang="en-US" sz="1200" dirty="0"/>
          </a:p>
        </p:txBody>
      </p:sp>
      <p:sp>
        <p:nvSpPr>
          <p:cNvPr id="19" name="Shape 15"/>
          <p:cNvSpPr/>
          <p:nvPr/>
        </p:nvSpPr>
        <p:spPr>
          <a:xfrm>
            <a:off x="4297680" y="3694176"/>
            <a:ext cx="7223760" cy="841248"/>
          </a:xfrm>
          <a:prstGeom prst="roundRect">
            <a:avLst>
              <a:gd name="adj" fmla="val 8696"/>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0" name="Shape 16"/>
          <p:cNvSpPr/>
          <p:nvPr/>
        </p:nvSpPr>
        <p:spPr>
          <a:xfrm>
            <a:off x="4526280" y="3895344"/>
            <a:ext cx="457200" cy="457200"/>
          </a:xfrm>
          <a:prstGeom prst="ellipse">
            <a:avLst/>
          </a:prstGeom>
          <a:solidFill>
            <a:srgbClr val="C0232A"/>
          </a:solidFill>
          <a:ln/>
        </p:spPr>
        <p:txBody>
          <a:bodyPr/>
          <a:lstStyle/>
          <a:p>
            <a:endParaRPr lang="en-US"/>
          </a:p>
        </p:txBody>
      </p:sp>
      <p:pic>
        <p:nvPicPr>
          <p:cNvPr id="21" name="Image 2" descr="preencoded.png"/>
          <p:cNvPicPr>
            <a:picLocks noChangeAspect="1"/>
          </p:cNvPicPr>
          <p:nvPr/>
        </p:nvPicPr>
        <p:blipFill>
          <a:blip r:embed="rId4"/>
          <a:stretch>
            <a:fillRect/>
          </a:stretch>
        </p:blipFill>
        <p:spPr>
          <a:xfrm>
            <a:off x="4626864" y="3995928"/>
            <a:ext cx="256032" cy="256032"/>
          </a:xfrm>
          <a:prstGeom prst="rect">
            <a:avLst/>
          </a:prstGeom>
        </p:spPr>
      </p:pic>
      <p:sp>
        <p:nvSpPr>
          <p:cNvPr id="22" name="Text 17"/>
          <p:cNvSpPr/>
          <p:nvPr/>
        </p:nvSpPr>
        <p:spPr>
          <a:xfrm>
            <a:off x="5166360" y="3813048"/>
            <a:ext cx="6126480" cy="320040"/>
          </a:xfrm>
          <a:prstGeom prst="rect">
            <a:avLst/>
          </a:prstGeom>
          <a:noFill/>
          <a:ln/>
        </p:spPr>
        <p:txBody>
          <a:bodyPr wrap="square" lIns="0" tIns="0" rIns="0" bIns="0" rtlCol="0" anchor="ctr"/>
          <a:lstStyle/>
          <a:p>
            <a:pPr marL="0" indent="0">
              <a:buNone/>
            </a:pPr>
            <a:r>
              <a:rPr lang="en-US" sz="1400" b="1" kern="0" spc="20" dirty="0">
                <a:solidFill>
                  <a:srgbClr val="1C1C1C"/>
                </a:solidFill>
                <a:latin typeface="Arial" pitchFamily="34" charset="0"/>
                <a:ea typeface="Arial" pitchFamily="34" charset="-122"/>
                <a:cs typeface="Arial" pitchFamily="34" charset="-120"/>
              </a:rPr>
              <a:t>INJURY &amp; ILLNESS DEFENSE</a:t>
            </a:r>
            <a:endParaRPr lang="en-US" sz="1400" dirty="0"/>
          </a:p>
        </p:txBody>
      </p:sp>
      <p:sp>
        <p:nvSpPr>
          <p:cNvPr id="23" name="Text 18"/>
          <p:cNvSpPr/>
          <p:nvPr/>
        </p:nvSpPr>
        <p:spPr>
          <a:xfrm>
            <a:off x="5166360" y="4133088"/>
            <a:ext cx="6217920" cy="365760"/>
          </a:xfrm>
          <a:prstGeom prst="rect">
            <a:avLst/>
          </a:prstGeom>
          <a:noFill/>
          <a:ln/>
        </p:spPr>
        <p:txBody>
          <a:bodyPr wrap="square" lIns="0" tIns="0" rIns="0" bIns="0" rtlCol="0" anchor="ctr"/>
          <a:lstStyle/>
          <a:p>
            <a:pPr marL="0" indent="0">
              <a:buNone/>
            </a:pPr>
            <a:r>
              <a:rPr lang="en-US" sz="1200" dirty="0">
                <a:solidFill>
                  <a:srgbClr val="6A6E73"/>
                </a:solidFill>
                <a:latin typeface="Arial" pitchFamily="34" charset="0"/>
                <a:ea typeface="Arial" pitchFamily="34" charset="-122"/>
                <a:cs typeface="Arial" pitchFamily="34" charset="-120"/>
              </a:rPr>
              <a:t>Under 8 hours is linked to markedly higher injury rates in youth athletes.</a:t>
            </a:r>
            <a:endParaRPr lang="en-US" sz="1200" dirty="0"/>
          </a:p>
        </p:txBody>
      </p:sp>
      <p:sp>
        <p:nvSpPr>
          <p:cNvPr id="24" name="Shape 19"/>
          <p:cNvSpPr/>
          <p:nvPr/>
        </p:nvSpPr>
        <p:spPr>
          <a:xfrm>
            <a:off x="4297680" y="4626864"/>
            <a:ext cx="7223760" cy="841248"/>
          </a:xfrm>
          <a:prstGeom prst="roundRect">
            <a:avLst>
              <a:gd name="adj" fmla="val 8696"/>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5" name="Shape 20"/>
          <p:cNvSpPr/>
          <p:nvPr/>
        </p:nvSpPr>
        <p:spPr>
          <a:xfrm>
            <a:off x="4526280" y="4828032"/>
            <a:ext cx="457200" cy="457200"/>
          </a:xfrm>
          <a:prstGeom prst="ellipse">
            <a:avLst/>
          </a:prstGeom>
          <a:solidFill>
            <a:srgbClr val="C0232A"/>
          </a:solidFill>
          <a:ln/>
        </p:spPr>
        <p:txBody>
          <a:bodyPr/>
          <a:lstStyle/>
          <a:p>
            <a:endParaRPr lang="en-US"/>
          </a:p>
        </p:txBody>
      </p:sp>
      <p:pic>
        <p:nvPicPr>
          <p:cNvPr id="26" name="Image 3" descr="preencoded.png"/>
          <p:cNvPicPr>
            <a:picLocks noChangeAspect="1"/>
          </p:cNvPicPr>
          <p:nvPr/>
        </p:nvPicPr>
        <p:blipFill>
          <a:blip r:embed="rId5"/>
          <a:stretch>
            <a:fillRect/>
          </a:stretch>
        </p:blipFill>
        <p:spPr>
          <a:xfrm>
            <a:off x="4626864" y="4928616"/>
            <a:ext cx="256032" cy="256032"/>
          </a:xfrm>
          <a:prstGeom prst="rect">
            <a:avLst/>
          </a:prstGeom>
        </p:spPr>
      </p:pic>
      <p:sp>
        <p:nvSpPr>
          <p:cNvPr id="27" name="Text 21"/>
          <p:cNvSpPr/>
          <p:nvPr/>
        </p:nvSpPr>
        <p:spPr>
          <a:xfrm>
            <a:off x="5166360" y="4745736"/>
            <a:ext cx="6126480" cy="320040"/>
          </a:xfrm>
          <a:prstGeom prst="rect">
            <a:avLst/>
          </a:prstGeom>
          <a:noFill/>
          <a:ln/>
        </p:spPr>
        <p:txBody>
          <a:bodyPr wrap="square" lIns="0" tIns="0" rIns="0" bIns="0" rtlCol="0" anchor="ctr"/>
          <a:lstStyle/>
          <a:p>
            <a:pPr marL="0" indent="0">
              <a:buNone/>
            </a:pPr>
            <a:r>
              <a:rPr lang="en-US" sz="1400" b="1" kern="0" spc="20" dirty="0">
                <a:solidFill>
                  <a:srgbClr val="1C1C1C"/>
                </a:solidFill>
                <a:latin typeface="Arial" pitchFamily="34" charset="0"/>
                <a:ea typeface="Arial" pitchFamily="34" charset="-122"/>
                <a:cs typeface="Arial" pitchFamily="34" charset="-120"/>
              </a:rPr>
              <a:t>PROTECT THE ROUTINE</a:t>
            </a:r>
            <a:endParaRPr lang="en-US" sz="1400" dirty="0"/>
          </a:p>
        </p:txBody>
      </p:sp>
      <p:sp>
        <p:nvSpPr>
          <p:cNvPr id="28" name="Text 22"/>
          <p:cNvSpPr/>
          <p:nvPr/>
        </p:nvSpPr>
        <p:spPr>
          <a:xfrm>
            <a:off x="5166360" y="5065776"/>
            <a:ext cx="6217920" cy="365760"/>
          </a:xfrm>
          <a:prstGeom prst="rect">
            <a:avLst/>
          </a:prstGeom>
          <a:noFill/>
          <a:ln/>
        </p:spPr>
        <p:txBody>
          <a:bodyPr wrap="square" lIns="0" tIns="0" rIns="0" bIns="0" rtlCol="0" anchor="ctr"/>
          <a:lstStyle/>
          <a:p>
            <a:pPr marL="0" indent="0">
              <a:buNone/>
            </a:pPr>
            <a:r>
              <a:rPr lang="en-US" sz="1200" dirty="0">
                <a:solidFill>
                  <a:srgbClr val="6A6E73"/>
                </a:solidFill>
                <a:latin typeface="Arial" pitchFamily="34" charset="0"/>
                <a:ea typeface="Arial" pitchFamily="34" charset="-122"/>
                <a:cs typeface="Arial" pitchFamily="34" charset="-120"/>
              </a:rPr>
              <a:t>Consistent bed/wake times, screens down early, dark and cool room.</a:t>
            </a:r>
            <a:endParaRPr lang="en-US" sz="1200" dirty="0"/>
          </a:p>
        </p:txBody>
      </p:sp>
      <p:sp>
        <p:nvSpPr>
          <p:cNvPr id="29" name="Text 2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107</a:t>
            </a:r>
            <a:endParaRPr lang="en-US" sz="10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F2F3F4"/>
        </a:solidFill>
        <a:effectLst/>
      </p:bgPr>
    </p:bg>
    <p:spTree>
      <p:nvGrpSpPr>
        <p:cNvPr id="1" name=""/>
        <p:cNvGrpSpPr/>
        <p:nvPr/>
      </p:nvGrpSpPr>
      <p:grpSpPr>
        <a:xfrm>
          <a:off x="0" y="0"/>
          <a:ext cx="0" cy="0"/>
          <a:chOff x="0" y="0"/>
          <a:chExt cx="0" cy="0"/>
        </a:xfrm>
      </p:grpSpPr>
      <p:sp>
        <p:nvSpPr>
          <p:cNvPr id="2" name="Eyebrow"/>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SLEEP · THE SCIENCE</a:t>
            </a:r>
          </a:p>
        </p:txBody>
      </p:sp>
      <p:sp>
        <p:nvSpPr>
          <p:cNvPr id="3" name="Title"/>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WHAT A NIGHT OF SLEEP ACTUALLY DOES</a:t>
            </a:r>
          </a:p>
        </p:txBody>
      </p:sp>
      <p:sp>
        <p:nvSpPr>
          <p:cNvPr id="4" name="Num"/>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kern="0" dirty="0">
                <a:solidFill>
                  <a:srgbClr val="DFE2E4"/>
                </a:solidFill>
                <a:latin typeface="Arial" pitchFamily="34" charset="0"/>
                <a:ea typeface="Arial" pitchFamily="34" charset="-122"/>
                <a:cs typeface="Arial" pitchFamily="34" charset="-120"/>
              </a:rPr>
              <a:t>07</a:t>
            </a:r>
          </a:p>
        </p:txBody>
      </p:sp>
      <p:sp>
        <p:nvSpPr>
          <p:cNvPr id="5" name="Intro"/>
          <p:cNvSpPr/>
          <p:nvPr/>
        </p:nvSpPr>
        <p:spPr>
          <a:xfrm>
            <a:off x="640080" y="1554480"/>
            <a:ext cx="10911840" cy="292608"/>
          </a:xfrm>
          <a:prstGeom prst="rect">
            <a:avLst/>
          </a:prstGeom>
          <a:noFill/>
          <a:ln/>
        </p:spPr>
        <p:txBody>
          <a:bodyPr wrap="square" lIns="0" tIns="0" rIns="0" bIns="0" rtlCol="0" anchor="ctr"/>
          <a:lstStyle/>
          <a:p>
            <a:pPr marL="0" indent="0">
              <a:buNone/>
            </a:pPr>
            <a:r>
              <a:rPr lang="en-US" sz="1300" kern="0" dirty="0">
                <a:solidFill>
                  <a:srgbClr val="1C1C1C"/>
                </a:solidFill>
                <a:latin typeface="Arial" pitchFamily="34" charset="0"/>
                <a:ea typeface="Arial" pitchFamily="34" charset="-122"/>
                <a:cs typeface="Arial" pitchFamily="34" charset="-120"/>
              </a:rPr>
              <a:t>Sleep isn’t downtime — it’s scheduled construction, and every stage has a different job.</a:t>
            </a:r>
          </a:p>
        </p:txBody>
      </p:sp>
      <p:sp>
        <p:nvSpPr>
          <p:cNvPr id="10" name="Card"/>
          <p:cNvSpPr/>
          <p:nvPr/>
        </p:nvSpPr>
        <p:spPr>
          <a:xfrm>
            <a:off x="640080" y="1965960"/>
            <a:ext cx="2557560" cy="269748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1" name="Card Band"/>
          <p:cNvSpPr/>
          <p:nvPr/>
        </p:nvSpPr>
        <p:spPr>
          <a:xfrm>
            <a:off x="640080" y="1965960"/>
            <a:ext cx="2557560" cy="685800"/>
          </a:xfrm>
          <a:prstGeom prst="roundRect">
            <a:avLst>
              <a:gd name="adj" fmla="val 13333"/>
            </a:avLst>
          </a:prstGeom>
          <a:solidFill>
            <a:srgbClr val="C0232A"/>
          </a:solidFill>
          <a:ln/>
        </p:spPr>
        <p:txBody>
          <a:bodyPr/>
          <a:lstStyle/>
          <a:p>
            <a:endParaRPr lang="en-US"/>
          </a:p>
        </p:txBody>
      </p:sp>
      <p:sp>
        <p:nvSpPr>
          <p:cNvPr id="12" name="Card Band Sq"/>
          <p:cNvSpPr/>
          <p:nvPr/>
        </p:nvSpPr>
        <p:spPr>
          <a:xfrm>
            <a:off x="640080" y="2331720"/>
            <a:ext cx="2557560" cy="320040"/>
          </a:xfrm>
          <a:prstGeom prst="rect">
            <a:avLst/>
          </a:prstGeom>
          <a:solidFill>
            <a:srgbClr val="C0232A"/>
          </a:solidFill>
          <a:ln/>
        </p:spPr>
        <p:txBody>
          <a:bodyPr/>
          <a:lstStyle/>
          <a:p>
            <a:endParaRPr lang="en-US"/>
          </a:p>
        </p:txBody>
      </p:sp>
      <p:sp>
        <p:nvSpPr>
          <p:cNvPr id="13" name="Card Band Text"/>
          <p:cNvSpPr/>
          <p:nvPr/>
        </p:nvSpPr>
        <p:spPr>
          <a:xfrm>
            <a:off x="640080" y="2011680"/>
            <a:ext cx="2557560" cy="594360"/>
          </a:xfrm>
          <a:prstGeom prst="rect">
            <a:avLst/>
          </a:prstGeom>
          <a:noFill/>
          <a:ln/>
        </p:spPr>
        <p:txBody>
          <a:bodyPr wrap="square" lIns="0" tIns="0" rIns="0" bIns="0" rtlCol="0" anchor="ctr"/>
          <a:lstStyle/>
          <a:p>
            <a:pPr marL="0" indent="0" algn="ctr">
              <a:buNone/>
            </a:pPr>
            <a:r>
              <a:rPr lang="en-US" sz="1300" b="1" kern="0" spc="30" dirty="0">
                <a:solidFill>
                  <a:srgbClr val="FFFFFF"/>
                </a:solidFill>
                <a:latin typeface="Arial" pitchFamily="34" charset="0"/>
                <a:ea typeface="Arial" pitchFamily="34" charset="-122"/>
                <a:cs typeface="Arial" pitchFamily="34" charset="-120"/>
              </a:rPr>
              <a:t>~90-MIN CYCLES</a:t>
            </a:r>
          </a:p>
          <a:p>
            <a:pPr marL="0" indent="0" algn="ctr">
              <a:buNone/>
            </a:pPr>
            <a:r>
              <a:rPr lang="en-US" sz="1000" kern="0" spc="50" dirty="0">
                <a:solidFill>
                  <a:srgbClr val="F2D5D6"/>
                </a:solidFill>
                <a:latin typeface="Arial" pitchFamily="34" charset="0"/>
                <a:ea typeface="Arial" pitchFamily="34" charset="-122"/>
                <a:cs typeface="Arial" pitchFamily="34" charset="-120"/>
              </a:rPr>
              <a:t>THE STRUCTURE</a:t>
            </a:r>
          </a:p>
        </p:txBody>
      </p:sp>
      <p:sp>
        <p:nvSpPr>
          <p:cNvPr id="14" name="Card Body"/>
          <p:cNvSpPr/>
          <p:nvPr/>
        </p:nvSpPr>
        <p:spPr>
          <a:xfrm>
            <a:off x="868680" y="2834640"/>
            <a:ext cx="2100360" cy="1645920"/>
          </a:xfrm>
          <a:prstGeom prst="rect">
            <a:avLst/>
          </a:prstGeom>
          <a:noFill/>
          <a:ln/>
        </p:spPr>
        <p:txBody>
          <a:bodyPr wrap="square" lIns="0" tIns="0" rIns="0" bIns="0" rtlCol="0" anchor="t"/>
          <a:lstStyle/>
          <a:p>
            <a:pPr marL="0" indent="0" algn="l">
              <a:buNone/>
            </a:pPr>
            <a:r>
              <a:rPr lang="en-US" sz="1150" kern="0" dirty="0">
                <a:solidFill>
                  <a:srgbClr val="1C1C1C"/>
                </a:solidFill>
                <a:latin typeface="Arial" pitchFamily="34" charset="0"/>
                <a:ea typeface="Arial" pitchFamily="34" charset="-122"/>
                <a:cs typeface="Arial" pitchFamily="34" charset="-120"/>
              </a:rPr>
              <a:t>The night runs in 4–6 cycles through light, deep, and REM sleep. Architecture matters as much as total hours.</a:t>
            </a:r>
          </a:p>
        </p:txBody>
      </p:sp>
      <p:sp>
        <p:nvSpPr>
          <p:cNvPr id="20" name="Card"/>
          <p:cNvSpPr/>
          <p:nvPr/>
        </p:nvSpPr>
        <p:spPr>
          <a:xfrm>
            <a:off x="3424680" y="1965960"/>
            <a:ext cx="2557560" cy="269748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1" name="Card Band"/>
          <p:cNvSpPr/>
          <p:nvPr/>
        </p:nvSpPr>
        <p:spPr>
          <a:xfrm>
            <a:off x="3424680" y="1965960"/>
            <a:ext cx="2557560" cy="685800"/>
          </a:xfrm>
          <a:prstGeom prst="roundRect">
            <a:avLst>
              <a:gd name="adj" fmla="val 13333"/>
            </a:avLst>
          </a:prstGeom>
          <a:solidFill>
            <a:srgbClr val="8E1A1F"/>
          </a:solidFill>
          <a:ln/>
        </p:spPr>
        <p:txBody>
          <a:bodyPr/>
          <a:lstStyle/>
          <a:p>
            <a:endParaRPr lang="en-US"/>
          </a:p>
        </p:txBody>
      </p:sp>
      <p:sp>
        <p:nvSpPr>
          <p:cNvPr id="22" name="Card Band Sq"/>
          <p:cNvSpPr/>
          <p:nvPr/>
        </p:nvSpPr>
        <p:spPr>
          <a:xfrm>
            <a:off x="3424680" y="2331720"/>
            <a:ext cx="2557560" cy="320040"/>
          </a:xfrm>
          <a:prstGeom prst="rect">
            <a:avLst/>
          </a:prstGeom>
          <a:solidFill>
            <a:srgbClr val="8E1A1F"/>
          </a:solidFill>
          <a:ln/>
        </p:spPr>
        <p:txBody>
          <a:bodyPr/>
          <a:lstStyle/>
          <a:p>
            <a:endParaRPr lang="en-US"/>
          </a:p>
        </p:txBody>
      </p:sp>
      <p:sp>
        <p:nvSpPr>
          <p:cNvPr id="23" name="Card Band Text"/>
          <p:cNvSpPr/>
          <p:nvPr/>
        </p:nvSpPr>
        <p:spPr>
          <a:xfrm>
            <a:off x="3424680" y="2011680"/>
            <a:ext cx="2557560" cy="594360"/>
          </a:xfrm>
          <a:prstGeom prst="rect">
            <a:avLst/>
          </a:prstGeom>
          <a:noFill/>
          <a:ln/>
        </p:spPr>
        <p:txBody>
          <a:bodyPr wrap="square" lIns="0" tIns="0" rIns="0" bIns="0" rtlCol="0" anchor="ctr"/>
          <a:lstStyle/>
          <a:p>
            <a:pPr marL="0" indent="0" algn="ctr">
              <a:buNone/>
            </a:pPr>
            <a:r>
              <a:rPr lang="en-US" sz="1300" b="1" kern="0" spc="30" dirty="0">
                <a:solidFill>
                  <a:srgbClr val="FFFFFF"/>
                </a:solidFill>
                <a:latin typeface="Arial" pitchFamily="34" charset="0"/>
                <a:ea typeface="Arial" pitchFamily="34" charset="-122"/>
                <a:cs typeface="Arial" pitchFamily="34" charset="-120"/>
              </a:rPr>
              <a:t>DEEP SLEEP</a:t>
            </a:r>
          </a:p>
          <a:p>
            <a:pPr marL="0" indent="0" algn="ctr">
              <a:buNone/>
            </a:pPr>
            <a:r>
              <a:rPr lang="en-US" sz="1000" kern="0" spc="50" dirty="0">
                <a:solidFill>
                  <a:srgbClr val="E9D1D2"/>
                </a:solidFill>
                <a:latin typeface="Arial" pitchFamily="34" charset="0"/>
                <a:ea typeface="Arial" pitchFamily="34" charset="-122"/>
                <a:cs typeface="Arial" pitchFamily="34" charset="-120"/>
              </a:rPr>
              <a:t>THE BODY SHOP</a:t>
            </a:r>
          </a:p>
        </p:txBody>
      </p:sp>
      <p:sp>
        <p:nvSpPr>
          <p:cNvPr id="24" name="Card Body"/>
          <p:cNvSpPr/>
          <p:nvPr/>
        </p:nvSpPr>
        <p:spPr>
          <a:xfrm>
            <a:off x="3653280" y="2834640"/>
            <a:ext cx="2100360" cy="1645920"/>
          </a:xfrm>
          <a:prstGeom prst="rect">
            <a:avLst/>
          </a:prstGeom>
          <a:noFill/>
          <a:ln/>
        </p:spPr>
        <p:txBody>
          <a:bodyPr wrap="square" lIns="0" tIns="0" rIns="0" bIns="0" rtlCol="0" anchor="t"/>
          <a:lstStyle/>
          <a:p>
            <a:pPr marL="0" indent="0" algn="l">
              <a:buNone/>
            </a:pPr>
            <a:r>
              <a:rPr lang="en-US" sz="1150" kern="0" dirty="0">
                <a:solidFill>
                  <a:srgbClr val="1C1C1C"/>
                </a:solidFill>
                <a:latin typeface="Arial" pitchFamily="34" charset="0"/>
                <a:ea typeface="Arial" pitchFamily="34" charset="-122"/>
                <a:cs typeface="Arial" pitchFamily="34" charset="-120"/>
              </a:rPr>
              <a:t>Growth hormone pulses peak here — muscle repair, bone growth, immune function. Concentrated early in the night.</a:t>
            </a:r>
          </a:p>
        </p:txBody>
      </p:sp>
      <p:sp>
        <p:nvSpPr>
          <p:cNvPr id="30" name="Card"/>
          <p:cNvSpPr/>
          <p:nvPr/>
        </p:nvSpPr>
        <p:spPr>
          <a:xfrm>
            <a:off x="6209280" y="1965960"/>
            <a:ext cx="2557560" cy="269748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31" name="Card Band"/>
          <p:cNvSpPr/>
          <p:nvPr/>
        </p:nvSpPr>
        <p:spPr>
          <a:xfrm>
            <a:off x="6209280" y="1965960"/>
            <a:ext cx="2557560" cy="685800"/>
          </a:xfrm>
          <a:prstGeom prst="roundRect">
            <a:avLst>
              <a:gd name="adj" fmla="val 13333"/>
            </a:avLst>
          </a:prstGeom>
          <a:solidFill>
            <a:srgbClr val="1C1C1C"/>
          </a:solidFill>
          <a:ln/>
        </p:spPr>
        <p:txBody>
          <a:bodyPr/>
          <a:lstStyle/>
          <a:p>
            <a:endParaRPr lang="en-US"/>
          </a:p>
        </p:txBody>
      </p:sp>
      <p:sp>
        <p:nvSpPr>
          <p:cNvPr id="32" name="Card Band Sq"/>
          <p:cNvSpPr/>
          <p:nvPr/>
        </p:nvSpPr>
        <p:spPr>
          <a:xfrm>
            <a:off x="6209280" y="2331720"/>
            <a:ext cx="2557560" cy="320040"/>
          </a:xfrm>
          <a:prstGeom prst="rect">
            <a:avLst/>
          </a:prstGeom>
          <a:solidFill>
            <a:srgbClr val="1C1C1C"/>
          </a:solidFill>
          <a:ln/>
        </p:spPr>
        <p:txBody>
          <a:bodyPr/>
          <a:lstStyle/>
          <a:p>
            <a:endParaRPr lang="en-US"/>
          </a:p>
        </p:txBody>
      </p:sp>
      <p:sp>
        <p:nvSpPr>
          <p:cNvPr id="33" name="Card Band Text"/>
          <p:cNvSpPr/>
          <p:nvPr/>
        </p:nvSpPr>
        <p:spPr>
          <a:xfrm>
            <a:off x="6209280" y="2011680"/>
            <a:ext cx="2557560" cy="594360"/>
          </a:xfrm>
          <a:prstGeom prst="rect">
            <a:avLst/>
          </a:prstGeom>
          <a:noFill/>
          <a:ln/>
        </p:spPr>
        <p:txBody>
          <a:bodyPr wrap="square" lIns="0" tIns="0" rIns="0" bIns="0" rtlCol="0" anchor="ctr"/>
          <a:lstStyle/>
          <a:p>
            <a:pPr marL="0" indent="0" algn="ctr">
              <a:buNone/>
            </a:pPr>
            <a:r>
              <a:rPr lang="en-US" sz="1300" b="1" kern="0" spc="30" dirty="0">
                <a:solidFill>
                  <a:srgbClr val="FFFFFF"/>
                </a:solidFill>
                <a:latin typeface="Arial" pitchFamily="34" charset="0"/>
                <a:ea typeface="Arial" pitchFamily="34" charset="-122"/>
                <a:cs typeface="Arial" pitchFamily="34" charset="-120"/>
              </a:rPr>
              <a:t>REM SLEEP</a:t>
            </a:r>
          </a:p>
          <a:p>
            <a:pPr marL="0" indent="0" algn="ctr">
              <a:buNone/>
            </a:pPr>
            <a:r>
              <a:rPr lang="en-US" sz="1000" kern="0" spc="50" dirty="0">
                <a:solidFill>
                  <a:srgbClr val="C9CCCF"/>
                </a:solidFill>
                <a:latin typeface="Arial" pitchFamily="34" charset="0"/>
                <a:ea typeface="Arial" pitchFamily="34" charset="-122"/>
                <a:cs typeface="Arial" pitchFamily="34" charset="-120"/>
              </a:rPr>
              <a:t>THE SKILL LAB</a:t>
            </a:r>
          </a:p>
        </p:txBody>
      </p:sp>
      <p:sp>
        <p:nvSpPr>
          <p:cNvPr id="34" name="Card Body"/>
          <p:cNvSpPr/>
          <p:nvPr/>
        </p:nvSpPr>
        <p:spPr>
          <a:xfrm>
            <a:off x="6437880" y="2834640"/>
            <a:ext cx="2100360" cy="1645920"/>
          </a:xfrm>
          <a:prstGeom prst="rect">
            <a:avLst/>
          </a:prstGeom>
          <a:noFill/>
          <a:ln/>
        </p:spPr>
        <p:txBody>
          <a:bodyPr wrap="square" lIns="0" tIns="0" rIns="0" bIns="0" rtlCol="0" anchor="t"/>
          <a:lstStyle/>
          <a:p>
            <a:pPr marL="0" indent="0" algn="l">
              <a:buNone/>
            </a:pPr>
            <a:r>
              <a:rPr lang="en-US" sz="1150" kern="0" dirty="0">
                <a:solidFill>
                  <a:srgbClr val="1C1C1C"/>
                </a:solidFill>
                <a:latin typeface="Arial" pitchFamily="34" charset="0"/>
                <a:ea typeface="Arial" pitchFamily="34" charset="-122"/>
                <a:cs typeface="Arial" pitchFamily="34" charset="-120"/>
              </a:rPr>
              <a:t>Consolidates motor learning and sharpens decision-making — the plays you drilled get written to memory. Concentrated in the morning cycles.</a:t>
            </a:r>
          </a:p>
        </p:txBody>
      </p:sp>
      <p:sp>
        <p:nvSpPr>
          <p:cNvPr id="40" name="Card"/>
          <p:cNvSpPr/>
          <p:nvPr/>
        </p:nvSpPr>
        <p:spPr>
          <a:xfrm>
            <a:off x="8993880" y="1965960"/>
            <a:ext cx="2557560" cy="269748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41" name="Card Band"/>
          <p:cNvSpPr/>
          <p:nvPr/>
        </p:nvSpPr>
        <p:spPr>
          <a:xfrm>
            <a:off x="8993880" y="1965960"/>
            <a:ext cx="2557560" cy="685800"/>
          </a:xfrm>
          <a:prstGeom prst="roundRect">
            <a:avLst>
              <a:gd name="adj" fmla="val 13333"/>
            </a:avLst>
          </a:prstGeom>
          <a:solidFill>
            <a:srgbClr val="5A5E63"/>
          </a:solidFill>
          <a:ln/>
        </p:spPr>
        <p:txBody>
          <a:bodyPr/>
          <a:lstStyle/>
          <a:p>
            <a:endParaRPr lang="en-US"/>
          </a:p>
        </p:txBody>
      </p:sp>
      <p:sp>
        <p:nvSpPr>
          <p:cNvPr id="42" name="Card Band Sq"/>
          <p:cNvSpPr/>
          <p:nvPr/>
        </p:nvSpPr>
        <p:spPr>
          <a:xfrm>
            <a:off x="8993880" y="2331720"/>
            <a:ext cx="2557560" cy="320040"/>
          </a:xfrm>
          <a:prstGeom prst="rect">
            <a:avLst/>
          </a:prstGeom>
          <a:solidFill>
            <a:srgbClr val="5A5E63"/>
          </a:solidFill>
          <a:ln/>
        </p:spPr>
        <p:txBody>
          <a:bodyPr/>
          <a:lstStyle/>
          <a:p>
            <a:endParaRPr lang="en-US"/>
          </a:p>
        </p:txBody>
      </p:sp>
      <p:sp>
        <p:nvSpPr>
          <p:cNvPr id="43" name="Card Band Text"/>
          <p:cNvSpPr/>
          <p:nvPr/>
        </p:nvSpPr>
        <p:spPr>
          <a:xfrm>
            <a:off x="8993880" y="2011680"/>
            <a:ext cx="2557560" cy="594360"/>
          </a:xfrm>
          <a:prstGeom prst="rect">
            <a:avLst/>
          </a:prstGeom>
          <a:noFill/>
          <a:ln/>
        </p:spPr>
        <p:txBody>
          <a:bodyPr wrap="square" lIns="0" tIns="0" rIns="0" bIns="0" rtlCol="0" anchor="ctr"/>
          <a:lstStyle/>
          <a:p>
            <a:pPr marL="0" indent="0" algn="ctr">
              <a:buNone/>
            </a:pPr>
            <a:r>
              <a:rPr lang="en-US" sz="1300" b="1" kern="0" spc="30" dirty="0">
                <a:solidFill>
                  <a:srgbClr val="FFFFFF"/>
                </a:solidFill>
                <a:latin typeface="Arial" pitchFamily="34" charset="0"/>
                <a:ea typeface="Arial" pitchFamily="34" charset="-122"/>
                <a:cs typeface="Arial" pitchFamily="34" charset="-120"/>
              </a:rPr>
              <a:t>THE SHORT-NIGHT TAX</a:t>
            </a:r>
          </a:p>
          <a:p>
            <a:pPr marL="0" indent="0" algn="ctr">
              <a:buNone/>
            </a:pPr>
            <a:r>
              <a:rPr lang="en-US" sz="1000" kern="0" spc="50" dirty="0">
                <a:solidFill>
                  <a:srgbClr val="DFE2E4"/>
                </a:solidFill>
                <a:latin typeface="Arial" pitchFamily="34" charset="0"/>
                <a:ea typeface="Arial" pitchFamily="34" charset="-122"/>
                <a:cs typeface="Arial" pitchFamily="34" charset="-120"/>
              </a:rPr>
              <a:t>WHY 6 ≠ 8</a:t>
            </a:r>
          </a:p>
        </p:txBody>
      </p:sp>
      <p:sp>
        <p:nvSpPr>
          <p:cNvPr id="44" name="Card Body"/>
          <p:cNvSpPr/>
          <p:nvPr/>
        </p:nvSpPr>
        <p:spPr>
          <a:xfrm>
            <a:off x="9222480" y="2834640"/>
            <a:ext cx="2100360" cy="1645920"/>
          </a:xfrm>
          <a:prstGeom prst="rect">
            <a:avLst/>
          </a:prstGeom>
          <a:noFill/>
          <a:ln/>
        </p:spPr>
        <p:txBody>
          <a:bodyPr wrap="square" lIns="0" tIns="0" rIns="0" bIns="0" rtlCol="0" anchor="t"/>
          <a:lstStyle/>
          <a:p>
            <a:pPr marL="0" indent="0" algn="l">
              <a:buNone/>
            </a:pPr>
            <a:r>
              <a:rPr lang="en-US" sz="1150" kern="0" dirty="0">
                <a:solidFill>
                  <a:srgbClr val="1C1C1C"/>
                </a:solidFill>
                <a:latin typeface="Arial" pitchFamily="34" charset="0"/>
                <a:ea typeface="Arial" pitchFamily="34" charset="-122"/>
                <a:cs typeface="Arial" pitchFamily="34" charset="-120"/>
              </a:rPr>
              <a:t>Cutting the last hour doesn’t trim evenly — it amputates REM, the exact stage skill athletes need most.</a:t>
            </a:r>
          </a:p>
        </p:txBody>
      </p:sp>
      <p:sp>
        <p:nvSpPr>
          <p:cNvPr id="60" name="Takeaway"/>
          <p:cNvSpPr/>
          <p:nvPr/>
        </p:nvSpPr>
        <p:spPr>
          <a:xfrm>
            <a:off x="640080" y="4892040"/>
            <a:ext cx="10911840" cy="411480"/>
          </a:xfrm>
          <a:prstGeom prst="rect">
            <a:avLst/>
          </a:prstGeom>
          <a:noFill/>
          <a:ln/>
        </p:spPr>
        <p:txBody>
          <a:bodyPr wrap="square" lIns="0" tIns="0" rIns="0" bIns="0" rtlCol="0" anchor="ctr"/>
          <a:lstStyle/>
          <a:p>
            <a:pPr marL="0" indent="0" algn="l">
              <a:buNone/>
            </a:pPr>
            <a:r>
              <a:rPr lang="en-US" sz="1300" b="1" i="1" kern="0" dirty="0">
                <a:solidFill>
                  <a:srgbClr val="C0232A"/>
                </a:solidFill>
                <a:latin typeface="Arial" pitchFamily="34" charset="0"/>
                <a:ea typeface="Arial" pitchFamily="34" charset="-122"/>
                <a:cs typeface="Arial" pitchFamily="34" charset="-120"/>
              </a:rPr>
              <a:t>A 6-hour night isn’t 75% of an 8-hour night — the hours you lose are the most skill-dense ones.</a:t>
            </a:r>
          </a:p>
        </p:txBody>
      </p:sp>
      <p:sp>
        <p:nvSpPr>
          <p:cNvPr id="98" name="Source"/>
          <p:cNvSpPr/>
          <p:nvPr/>
        </p:nvSpPr>
        <p:spPr>
          <a:xfrm>
            <a:off x="640080" y="6126480"/>
            <a:ext cx="10911840" cy="201168"/>
          </a:xfrm>
          <a:prstGeom prst="rect">
            <a:avLst/>
          </a:prstGeom>
          <a:noFill/>
          <a:ln/>
        </p:spPr>
        <p:txBody>
          <a:bodyPr wrap="square" lIns="0" tIns="0" rIns="0" bIns="0" rtlCol="0" anchor="ctr"/>
          <a:lstStyle/>
          <a:p>
            <a:pPr marL="0" indent="0" algn="l">
              <a:buNone/>
            </a:pPr>
            <a:r>
              <a:rPr lang="en-US" sz="900" i="1" kern="0" dirty="0">
                <a:solidFill>
                  <a:srgbClr val="8A8E93"/>
                </a:solidFill>
                <a:latin typeface="Arial" pitchFamily="34" charset="0"/>
                <a:ea typeface="Arial" pitchFamily="34" charset="-122"/>
                <a:cs typeface="Arial" pitchFamily="34" charset="-120"/>
              </a:rPr>
              <a:t>Sleep stage physiology per American Academy of Sleep Medicine reference standards</a:t>
            </a:r>
          </a:p>
        </p:txBody>
      </p:sp>
      <p:sp>
        <p:nvSpPr>
          <p:cNvPr id="99" name="Footer"/>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108</a:t>
            </a:r>
            <a:endParaRPr lang="en-US" sz="10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F2F3F4"/>
        </a:solidFill>
        <a:effectLst/>
      </p:bgPr>
    </p:bg>
    <p:spTree>
      <p:nvGrpSpPr>
        <p:cNvPr id="1" name=""/>
        <p:cNvGrpSpPr/>
        <p:nvPr/>
      </p:nvGrpSpPr>
      <p:grpSpPr>
        <a:xfrm>
          <a:off x="0" y="0"/>
          <a:ext cx="0" cy="0"/>
          <a:chOff x="0" y="0"/>
          <a:chExt cx="0" cy="0"/>
        </a:xfrm>
      </p:grpSpPr>
      <p:sp>
        <p:nvSpPr>
          <p:cNvPr id="2" name="Eyebrow"/>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SLEEP · THE EVIDENCE</a:t>
            </a:r>
          </a:p>
        </p:txBody>
      </p:sp>
      <p:sp>
        <p:nvSpPr>
          <p:cNvPr id="3" name="Title"/>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WHAT THE DATA SAYS ABOUT SLEEP AND SPORT</a:t>
            </a:r>
          </a:p>
        </p:txBody>
      </p:sp>
      <p:sp>
        <p:nvSpPr>
          <p:cNvPr id="4" name="Num"/>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kern="0" dirty="0">
                <a:solidFill>
                  <a:srgbClr val="DFE2E4"/>
                </a:solidFill>
                <a:latin typeface="Arial" pitchFamily="34" charset="0"/>
                <a:ea typeface="Arial" pitchFamily="34" charset="-122"/>
                <a:cs typeface="Arial" pitchFamily="34" charset="-120"/>
              </a:rPr>
              <a:t>07</a:t>
            </a:r>
          </a:p>
        </p:txBody>
      </p:sp>
      <p:sp>
        <p:nvSpPr>
          <p:cNvPr id="5" name="Intro"/>
          <p:cNvSpPr/>
          <p:nvPr/>
        </p:nvSpPr>
        <p:spPr>
          <a:xfrm>
            <a:off x="640080" y="1554480"/>
            <a:ext cx="10911840" cy="292608"/>
          </a:xfrm>
          <a:prstGeom prst="rect">
            <a:avLst/>
          </a:prstGeom>
          <a:noFill/>
          <a:ln/>
        </p:spPr>
        <p:txBody>
          <a:bodyPr wrap="square" lIns="0" tIns="0" rIns="0" bIns="0" rtlCol="0" anchor="ctr"/>
          <a:lstStyle/>
          <a:p>
            <a:pPr marL="0" indent="0">
              <a:buNone/>
            </a:pPr>
            <a:r>
              <a:rPr lang="en-US" sz="1300" kern="0" dirty="0">
                <a:solidFill>
                  <a:srgbClr val="1C1C1C"/>
                </a:solidFill>
                <a:latin typeface="Arial" pitchFamily="34" charset="0"/>
                <a:ea typeface="Arial" pitchFamily="34" charset="-122"/>
                <a:cs typeface="Arial" pitchFamily="34" charset="-120"/>
              </a:rPr>
              <a:t>Three numbers worth repeating to your athletes — all from peer-reviewed research.</a:t>
            </a:r>
          </a:p>
        </p:txBody>
      </p:sp>
      <p:sp>
        <p:nvSpPr>
          <p:cNvPr id="10" name="Stat Card"/>
          <p:cNvSpPr/>
          <p:nvPr/>
        </p:nvSpPr>
        <p:spPr>
          <a:xfrm>
            <a:off x="640080" y="1965960"/>
            <a:ext cx="3291840" cy="329184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1" name="Stat Text"/>
          <p:cNvSpPr/>
          <p:nvPr/>
        </p:nvSpPr>
        <p:spPr>
          <a:xfrm>
            <a:off x="914400" y="2148840"/>
            <a:ext cx="2743200" cy="2926080"/>
          </a:xfrm>
          <a:prstGeom prst="rect">
            <a:avLst/>
          </a:prstGeom>
          <a:noFill/>
          <a:ln/>
        </p:spPr>
        <p:txBody>
          <a:bodyPr wrap="square" lIns="0" tIns="0" rIns="0" bIns="0" rtlCol="0" anchor="ctr"/>
          <a:lstStyle/>
          <a:p>
            <a:pPr marL="0" indent="0" algn="ctr">
              <a:spcAft>
                <a:spcPts val="400"/>
              </a:spcAft>
              <a:buNone/>
            </a:pPr>
            <a:r>
              <a:rPr lang="en-US" sz="4800" b="1" kern="0" dirty="0">
                <a:solidFill>
                  <a:srgbClr val="C0232A"/>
                </a:solidFill>
                <a:latin typeface="Arial" pitchFamily="34" charset="0"/>
                <a:ea typeface="Arial" pitchFamily="34" charset="-122"/>
                <a:cs typeface="Arial" pitchFamily="34" charset="-120"/>
              </a:rPr>
              <a:t>+9%</a:t>
            </a:r>
          </a:p>
          <a:p>
            <a:pPr marL="0" indent="0" algn="ctr">
              <a:spcAft>
                <a:spcPts val="500"/>
              </a:spcAft>
              <a:buNone/>
            </a:pPr>
            <a:r>
              <a:rPr lang="en-US" sz="1300" b="1" kern="0" spc="80" dirty="0">
                <a:solidFill>
                  <a:srgbClr val="1C1C1C"/>
                </a:solidFill>
                <a:latin typeface="Arial" pitchFamily="34" charset="0"/>
                <a:ea typeface="Arial" pitchFamily="34" charset="-122"/>
                <a:cs typeface="Arial" pitchFamily="34" charset="-120"/>
              </a:rPr>
              <a:t>SHOOTING ACCURACY</a:t>
            </a:r>
          </a:p>
          <a:p>
            <a:pPr marL="0" indent="0" algn="ctr">
              <a:buNone/>
            </a:pPr>
            <a:r>
              <a:rPr lang="en-US" sz="1100" kern="0" dirty="0">
                <a:solidFill>
                  <a:srgbClr val="5A5E63"/>
                </a:solidFill>
                <a:latin typeface="Arial" pitchFamily="34" charset="0"/>
                <a:ea typeface="Arial" pitchFamily="34" charset="-122"/>
                <a:cs typeface="Arial" pitchFamily="34" charset="-120"/>
              </a:rPr>
              <a:t>Stanford basketball players who extended sleep toward 10 h improved free-throw and 3-point accuracy ~9% — and sprinted faster.</a:t>
            </a:r>
          </a:p>
        </p:txBody>
      </p:sp>
      <p:sp>
        <p:nvSpPr>
          <p:cNvPr id="20" name="Stat Card"/>
          <p:cNvSpPr/>
          <p:nvPr/>
        </p:nvSpPr>
        <p:spPr>
          <a:xfrm>
            <a:off x="4450080" y="1965960"/>
            <a:ext cx="3291840" cy="329184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1" name="Stat Text"/>
          <p:cNvSpPr/>
          <p:nvPr/>
        </p:nvSpPr>
        <p:spPr>
          <a:xfrm>
            <a:off x="4724400" y="2148840"/>
            <a:ext cx="2743200" cy="2926080"/>
          </a:xfrm>
          <a:prstGeom prst="rect">
            <a:avLst/>
          </a:prstGeom>
          <a:noFill/>
          <a:ln/>
        </p:spPr>
        <p:txBody>
          <a:bodyPr wrap="square" lIns="0" tIns="0" rIns="0" bIns="0" rtlCol="0" anchor="ctr"/>
          <a:lstStyle/>
          <a:p>
            <a:pPr marL="0" indent="0" algn="ctr">
              <a:spcAft>
                <a:spcPts val="400"/>
              </a:spcAft>
              <a:buNone/>
            </a:pPr>
            <a:r>
              <a:rPr lang="en-US" sz="4800" b="1" kern="0" dirty="0">
                <a:solidFill>
                  <a:srgbClr val="C0232A"/>
                </a:solidFill>
                <a:latin typeface="Arial" pitchFamily="34" charset="0"/>
                <a:ea typeface="Arial" pitchFamily="34" charset="-122"/>
                <a:cs typeface="Arial" pitchFamily="34" charset="-120"/>
              </a:rPr>
              <a:t>1.7×</a:t>
            </a:r>
          </a:p>
          <a:p>
            <a:pPr marL="0" indent="0" algn="ctr">
              <a:spcAft>
                <a:spcPts val="500"/>
              </a:spcAft>
              <a:buNone/>
            </a:pPr>
            <a:r>
              <a:rPr lang="en-US" sz="1300" b="1" kern="0" spc="80" dirty="0">
                <a:solidFill>
                  <a:srgbClr val="1C1C1C"/>
                </a:solidFill>
                <a:latin typeface="Arial" pitchFamily="34" charset="0"/>
                <a:ea typeface="Arial" pitchFamily="34" charset="-122"/>
                <a:cs typeface="Arial" pitchFamily="34" charset="-120"/>
              </a:rPr>
              <a:t>INJURY RISK</a:t>
            </a:r>
          </a:p>
          <a:p>
            <a:pPr marL="0" indent="0" algn="ctr">
              <a:buNone/>
            </a:pPr>
            <a:r>
              <a:rPr lang="en-US" sz="1100" kern="0" dirty="0">
                <a:solidFill>
                  <a:srgbClr val="5A5E63"/>
                </a:solidFill>
                <a:latin typeface="Arial" pitchFamily="34" charset="0"/>
                <a:ea typeface="Arial" pitchFamily="34" charset="-122"/>
                <a:cs typeface="Arial" pitchFamily="34" charset="-120"/>
              </a:rPr>
              <a:t>Adolescent athletes sleeping under 8 hours were ~1.7× more likely to get injured than teammates sleeping more.</a:t>
            </a:r>
          </a:p>
        </p:txBody>
      </p:sp>
      <p:sp>
        <p:nvSpPr>
          <p:cNvPr id="30" name="Stat Card"/>
          <p:cNvSpPr/>
          <p:nvPr/>
        </p:nvSpPr>
        <p:spPr>
          <a:xfrm>
            <a:off x="8260080" y="1965960"/>
            <a:ext cx="3291840" cy="329184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31" name="Stat Text"/>
          <p:cNvSpPr/>
          <p:nvPr/>
        </p:nvSpPr>
        <p:spPr>
          <a:xfrm>
            <a:off x="8534400" y="2148840"/>
            <a:ext cx="2743200" cy="2926080"/>
          </a:xfrm>
          <a:prstGeom prst="rect">
            <a:avLst/>
          </a:prstGeom>
          <a:noFill/>
          <a:ln/>
        </p:spPr>
        <p:txBody>
          <a:bodyPr wrap="square" lIns="0" tIns="0" rIns="0" bIns="0" rtlCol="0" anchor="ctr"/>
          <a:lstStyle/>
          <a:p>
            <a:pPr marL="0" indent="0" algn="ctr">
              <a:spcAft>
                <a:spcPts val="400"/>
              </a:spcAft>
              <a:buNone/>
            </a:pPr>
            <a:r>
              <a:rPr lang="en-US" sz="4800" b="1" kern="0" dirty="0">
                <a:solidFill>
                  <a:srgbClr val="C0232A"/>
                </a:solidFill>
                <a:latin typeface="Arial" pitchFamily="34" charset="0"/>
                <a:ea typeface="Arial" pitchFamily="34" charset="-122"/>
                <a:cs typeface="Arial" pitchFamily="34" charset="-120"/>
              </a:rPr>
              <a:t>4.2×</a:t>
            </a:r>
          </a:p>
          <a:p>
            <a:pPr marL="0" indent="0" algn="ctr">
              <a:spcAft>
                <a:spcPts val="500"/>
              </a:spcAft>
              <a:buNone/>
            </a:pPr>
            <a:r>
              <a:rPr lang="en-US" sz="1300" b="1" kern="0" spc="80" dirty="0">
                <a:solidFill>
                  <a:srgbClr val="1C1C1C"/>
                </a:solidFill>
                <a:latin typeface="Arial" pitchFamily="34" charset="0"/>
                <a:ea typeface="Arial" pitchFamily="34" charset="-122"/>
                <a:cs typeface="Arial" pitchFamily="34" charset="-120"/>
              </a:rPr>
              <a:t>ILLNESS RISK</a:t>
            </a:r>
          </a:p>
          <a:p>
            <a:pPr marL="0" indent="0" algn="ctr">
              <a:buNone/>
            </a:pPr>
            <a:r>
              <a:rPr lang="en-US" sz="1100" kern="0" dirty="0">
                <a:solidFill>
                  <a:srgbClr val="5A5E63"/>
                </a:solidFill>
                <a:latin typeface="Arial" pitchFamily="34" charset="0"/>
                <a:ea typeface="Arial" pitchFamily="34" charset="-122"/>
                <a:cs typeface="Arial" pitchFamily="34" charset="-120"/>
              </a:rPr>
              <a:t>Adults sleeping under 6 hours were 4.2× more likely to catch a cold after controlled virus exposure.</a:t>
            </a:r>
          </a:p>
        </p:txBody>
      </p:sp>
      <p:sp>
        <p:nvSpPr>
          <p:cNvPr id="60" name="Takeaway"/>
          <p:cNvSpPr/>
          <p:nvPr/>
        </p:nvSpPr>
        <p:spPr>
          <a:xfrm>
            <a:off x="640080" y="5577840"/>
            <a:ext cx="10911840" cy="411480"/>
          </a:xfrm>
          <a:prstGeom prst="rect">
            <a:avLst/>
          </a:prstGeom>
          <a:noFill/>
          <a:ln/>
        </p:spPr>
        <p:txBody>
          <a:bodyPr wrap="square" lIns="0" tIns="0" rIns="0" bIns="0" rtlCol="0" anchor="ctr"/>
          <a:lstStyle/>
          <a:p>
            <a:pPr marL="0" indent="0" algn="l">
              <a:buNone/>
            </a:pPr>
            <a:r>
              <a:rPr lang="en-US" sz="1300" b="1" i="1" kern="0" dirty="0">
                <a:solidFill>
                  <a:srgbClr val="C0232A"/>
                </a:solidFill>
                <a:latin typeface="Arial" pitchFamily="34" charset="0"/>
                <a:ea typeface="Arial" pitchFamily="34" charset="-122"/>
                <a:cs typeface="Arial" pitchFamily="34" charset="-120"/>
              </a:rPr>
              <a:t>And after ~17–19 hours awake, reaction time resembles a ~0.05 blood-alcohol level. Nobody would let an athlete compete like that.</a:t>
            </a:r>
          </a:p>
        </p:txBody>
      </p:sp>
      <p:sp>
        <p:nvSpPr>
          <p:cNvPr id="98" name="Source"/>
          <p:cNvSpPr/>
          <p:nvPr/>
        </p:nvSpPr>
        <p:spPr>
          <a:xfrm>
            <a:off x="640080" y="6126480"/>
            <a:ext cx="10911840" cy="201168"/>
          </a:xfrm>
          <a:prstGeom prst="rect">
            <a:avLst/>
          </a:prstGeom>
          <a:noFill/>
          <a:ln/>
        </p:spPr>
        <p:txBody>
          <a:bodyPr wrap="square" lIns="0" tIns="0" rIns="0" bIns="0" rtlCol="0" anchor="ctr"/>
          <a:lstStyle/>
          <a:p>
            <a:pPr marL="0" indent="0" algn="l">
              <a:buNone/>
            </a:pPr>
            <a:r>
              <a:rPr lang="en-US" sz="900" i="1" kern="0" dirty="0">
                <a:solidFill>
                  <a:srgbClr val="8A8E93"/>
                </a:solidFill>
                <a:latin typeface="Arial" pitchFamily="34" charset="0"/>
                <a:ea typeface="Arial" pitchFamily="34" charset="-122"/>
                <a:cs typeface="Arial" pitchFamily="34" charset="-120"/>
              </a:rPr>
              <a:t>Sources: Mah et al. 2011; Milewski et al. 2014; Prather et al. 2015; Williamson &amp; Feyer 2000</a:t>
            </a:r>
          </a:p>
        </p:txBody>
      </p:sp>
      <p:sp>
        <p:nvSpPr>
          <p:cNvPr id="99" name="Footer"/>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109</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Biomotor Abilities</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The three qualities every program is ultimately training</a:t>
            </a:r>
            <a:endParaRPr lang="en-US" sz="1300" dirty="0"/>
          </a:p>
        </p:txBody>
      </p:sp>
      <p:sp>
        <p:nvSpPr>
          <p:cNvPr id="4" name="Shape 2"/>
          <p:cNvSpPr/>
          <p:nvPr/>
        </p:nvSpPr>
        <p:spPr>
          <a:xfrm>
            <a:off x="640080" y="1874520"/>
            <a:ext cx="73152" cy="566928"/>
          </a:xfrm>
          <a:prstGeom prst="rect">
            <a:avLst/>
          </a:prstGeom>
          <a:solidFill>
            <a:srgbClr val="4C7A3A"/>
          </a:solidFill>
          <a:ln/>
        </p:spPr>
        <p:txBody>
          <a:bodyPr/>
          <a:lstStyle/>
          <a:p>
            <a:endParaRPr lang="en-US"/>
          </a:p>
        </p:txBody>
      </p:sp>
      <p:sp>
        <p:nvSpPr>
          <p:cNvPr id="5" name="Text 3"/>
          <p:cNvSpPr/>
          <p:nvPr/>
        </p:nvSpPr>
        <p:spPr>
          <a:xfrm>
            <a:off x="914400" y="182880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Force</a:t>
            </a:r>
            <a:endParaRPr lang="en-US" sz="1550" dirty="0"/>
          </a:p>
        </p:txBody>
      </p:sp>
      <p:sp>
        <p:nvSpPr>
          <p:cNvPr id="6" name="Text 4"/>
          <p:cNvSpPr/>
          <p:nvPr/>
        </p:nvSpPr>
        <p:spPr>
          <a:xfrm>
            <a:off x="914400" y="2157984"/>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The ability to move an external mass, regardless of time.</a:t>
            </a:r>
            <a:endParaRPr lang="en-US" sz="1300" dirty="0"/>
          </a:p>
        </p:txBody>
      </p:sp>
      <p:sp>
        <p:nvSpPr>
          <p:cNvPr id="7" name="Shape 5"/>
          <p:cNvSpPr/>
          <p:nvPr/>
        </p:nvSpPr>
        <p:spPr>
          <a:xfrm>
            <a:off x="640080" y="2770632"/>
            <a:ext cx="73152" cy="566928"/>
          </a:xfrm>
          <a:prstGeom prst="rect">
            <a:avLst/>
          </a:prstGeom>
          <a:solidFill>
            <a:srgbClr val="4C7A3A"/>
          </a:solidFill>
          <a:ln/>
        </p:spPr>
        <p:txBody>
          <a:bodyPr/>
          <a:lstStyle/>
          <a:p>
            <a:endParaRPr lang="en-US"/>
          </a:p>
        </p:txBody>
      </p:sp>
      <p:sp>
        <p:nvSpPr>
          <p:cNvPr id="8" name="Text 6"/>
          <p:cNvSpPr/>
          <p:nvPr/>
        </p:nvSpPr>
        <p:spPr>
          <a:xfrm>
            <a:off x="914400" y="2724912"/>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Velocity</a:t>
            </a:r>
            <a:endParaRPr lang="en-US" sz="1550" dirty="0"/>
          </a:p>
        </p:txBody>
      </p:sp>
      <p:sp>
        <p:nvSpPr>
          <p:cNvPr id="9" name="Text 7"/>
          <p:cNvSpPr/>
          <p:nvPr/>
        </p:nvSpPr>
        <p:spPr>
          <a:xfrm>
            <a:off x="914400" y="3054096"/>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Improve the rate of force development.</a:t>
            </a:r>
            <a:endParaRPr lang="en-US" sz="1300" dirty="0"/>
          </a:p>
        </p:txBody>
      </p:sp>
      <p:sp>
        <p:nvSpPr>
          <p:cNvPr id="10" name="Shape 8"/>
          <p:cNvSpPr/>
          <p:nvPr/>
        </p:nvSpPr>
        <p:spPr>
          <a:xfrm>
            <a:off x="640080" y="3666744"/>
            <a:ext cx="73152" cy="566928"/>
          </a:xfrm>
          <a:prstGeom prst="rect">
            <a:avLst/>
          </a:prstGeom>
          <a:solidFill>
            <a:srgbClr val="4C7A3A"/>
          </a:solidFill>
          <a:ln/>
        </p:spPr>
        <p:txBody>
          <a:bodyPr/>
          <a:lstStyle/>
          <a:p>
            <a:endParaRPr lang="en-US"/>
          </a:p>
        </p:txBody>
      </p:sp>
      <p:sp>
        <p:nvSpPr>
          <p:cNvPr id="11" name="Text 9"/>
          <p:cNvSpPr/>
          <p:nvPr/>
        </p:nvSpPr>
        <p:spPr>
          <a:xfrm>
            <a:off x="914400" y="3621024"/>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Work</a:t>
            </a:r>
            <a:endParaRPr lang="en-US" sz="1550" dirty="0"/>
          </a:p>
        </p:txBody>
      </p:sp>
      <p:sp>
        <p:nvSpPr>
          <p:cNvPr id="12" name="Text 10"/>
          <p:cNvSpPr/>
          <p:nvPr/>
        </p:nvSpPr>
        <p:spPr>
          <a:xfrm>
            <a:off x="914400" y="3950208"/>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Work capacity — the total work an athlete can perform and sustain.</a:t>
            </a:r>
            <a:endParaRPr lang="en-US" sz="1300" dirty="0"/>
          </a:p>
        </p:txBody>
      </p:sp>
      <p:pic>
        <p:nvPicPr>
          <p:cNvPr id="13" name="Image 0" descr="/sessions/peaceful-trusting-ritchie/mnt/outputs/diagrams_principles/09_biomotor_arrows.png"/>
          <p:cNvPicPr>
            <a:picLocks noChangeAspect="1"/>
          </p:cNvPicPr>
          <p:nvPr/>
        </p:nvPicPr>
        <p:blipFill>
          <a:blip r:embed="rId3"/>
          <a:stretch>
            <a:fillRect/>
          </a:stretch>
        </p:blipFill>
        <p:spPr>
          <a:xfrm>
            <a:off x="6035040" y="2468880"/>
            <a:ext cx="5303520" cy="3900221"/>
          </a:xfrm>
          <a:prstGeom prst="rect">
            <a:avLst/>
          </a:prstGeom>
        </p:spPr>
      </p:pic>
      <p:sp>
        <p:nvSpPr>
          <p:cNvPr id="14" name="Text 11"/>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5" name="Text 12"/>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F2F3F4"/>
        </a:solidFill>
        <a:effectLst/>
      </p:bgPr>
    </p:bg>
    <p:spTree>
      <p:nvGrpSpPr>
        <p:cNvPr id="1" name=""/>
        <p:cNvGrpSpPr/>
        <p:nvPr/>
      </p:nvGrpSpPr>
      <p:grpSpPr>
        <a:xfrm>
          <a:off x="0" y="0"/>
          <a:ext cx="0" cy="0"/>
          <a:chOff x="0" y="0"/>
          <a:chExt cx="0" cy="0"/>
        </a:xfrm>
      </p:grpSpPr>
      <p:sp>
        <p:nvSpPr>
          <p:cNvPr id="2" name="Eyebrow"/>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SLEEP · THE TEENAGE CLOCK</a:t>
            </a:r>
          </a:p>
        </p:txBody>
      </p:sp>
      <p:sp>
        <p:nvSpPr>
          <p:cNvPr id="3" name="Title"/>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YOUR ATHLETES ARE FIGHTING THEIR BIOLOGY</a:t>
            </a:r>
          </a:p>
        </p:txBody>
      </p:sp>
      <p:sp>
        <p:nvSpPr>
          <p:cNvPr id="4" name="Num"/>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kern="0" dirty="0">
                <a:solidFill>
                  <a:srgbClr val="DFE2E4"/>
                </a:solidFill>
                <a:latin typeface="Arial" pitchFamily="34" charset="0"/>
                <a:ea typeface="Arial" pitchFamily="34" charset="-122"/>
                <a:cs typeface="Arial" pitchFamily="34" charset="-120"/>
              </a:rPr>
              <a:t>07</a:t>
            </a:r>
          </a:p>
        </p:txBody>
      </p:sp>
      <p:sp>
        <p:nvSpPr>
          <p:cNvPr id="5" name="Intro"/>
          <p:cNvSpPr/>
          <p:nvPr/>
        </p:nvSpPr>
        <p:spPr>
          <a:xfrm>
            <a:off x="640080" y="1554480"/>
            <a:ext cx="10911840" cy="292608"/>
          </a:xfrm>
          <a:prstGeom prst="rect">
            <a:avLst/>
          </a:prstGeom>
          <a:noFill/>
          <a:ln/>
        </p:spPr>
        <p:txBody>
          <a:bodyPr wrap="square" lIns="0" tIns="0" rIns="0" bIns="0" rtlCol="0" anchor="ctr"/>
          <a:lstStyle/>
          <a:p>
            <a:pPr marL="0" indent="0">
              <a:buNone/>
            </a:pPr>
            <a:r>
              <a:rPr lang="en-US" sz="1300" kern="0" dirty="0">
                <a:solidFill>
                  <a:srgbClr val="1C1C1C"/>
                </a:solidFill>
                <a:latin typeface="Arial" pitchFamily="34" charset="0"/>
                <a:ea typeface="Arial" pitchFamily="34" charset="-122"/>
                <a:cs typeface="Arial" pitchFamily="34" charset="-120"/>
              </a:rPr>
              <a:t>Teens aren’t lazy at 6:45 am — their clock is shifted. Coach around the biology instead of against it.</a:t>
            </a:r>
          </a:p>
        </p:txBody>
      </p:sp>
      <p:sp>
        <p:nvSpPr>
          <p:cNvPr id="10" name="Stat Card"/>
          <p:cNvSpPr/>
          <p:nvPr/>
        </p:nvSpPr>
        <p:spPr>
          <a:xfrm>
            <a:off x="640080" y="1965960"/>
            <a:ext cx="3017520" cy="3962400"/>
          </a:xfrm>
          <a:prstGeom prst="roundRect">
            <a:avLst>
              <a:gd name="adj" fmla="val 3425"/>
            </a:avLst>
          </a:prstGeom>
          <a:solidFill>
            <a:srgbClr val="1C1C1C"/>
          </a:solidFill>
          <a:ln/>
          <a:effectLst>
            <a:outerShdw blurRad="88900" dist="38100" dir="2700000" algn="bl" rotWithShape="0">
              <a:srgbClr val="000000">
                <a:alpha val="13000"/>
              </a:srgbClr>
            </a:outerShdw>
          </a:effectLst>
        </p:spPr>
        <p:txBody>
          <a:bodyPr wrap="square" lIns="274320" tIns="0" rIns="274320" bIns="0" rtlCol="0" anchor="ctr"/>
          <a:lstStyle/>
          <a:p>
            <a:pPr marL="0" indent="0" algn="ctr">
              <a:spcAft>
                <a:spcPts val="600"/>
              </a:spcAft>
              <a:buNone/>
            </a:pPr>
            <a:r>
              <a:rPr lang="en-US" sz="4400" b="1" kern="0" dirty="0">
                <a:solidFill>
                  <a:srgbClr val="D94850"/>
                </a:solidFill>
                <a:latin typeface="Arial" pitchFamily="34" charset="0"/>
                <a:ea typeface="Arial" pitchFamily="34" charset="-122"/>
                <a:cs typeface="Arial" pitchFamily="34" charset="-120"/>
              </a:rPr>
              <a:t>~2h</a:t>
            </a:r>
          </a:p>
          <a:p>
            <a:pPr marL="0" indent="0" algn="ctr">
              <a:spcAft>
                <a:spcPts val="600"/>
              </a:spcAft>
              <a:buNone/>
            </a:pPr>
            <a:r>
              <a:rPr lang="en-US" sz="1350" b="1" kern="0" spc="50" dirty="0">
                <a:solidFill>
                  <a:srgbClr val="FFFFFF"/>
                </a:solidFill>
                <a:latin typeface="Arial" pitchFamily="34" charset="0"/>
                <a:ea typeface="Arial" pitchFamily="34" charset="-122"/>
                <a:cs typeface="Arial" pitchFamily="34" charset="-120"/>
              </a:rPr>
              <a:t>CIRCADIAN PHASE DELAY</a:t>
            </a:r>
          </a:p>
          <a:p>
            <a:pPr marL="0" indent="0" algn="ctr">
              <a:buNone/>
            </a:pPr>
            <a:r>
              <a:rPr lang="en-US" sz="1100" kern="0" dirty="0">
                <a:solidFill>
                  <a:srgbClr val="B9BDC1"/>
                </a:solidFill>
                <a:latin typeface="Arial" pitchFamily="34" charset="0"/>
                <a:ea typeface="Arial" pitchFamily="34" charset="-122"/>
                <a:cs typeface="Arial" pitchFamily="34" charset="-120"/>
              </a:rPr>
              <a:t>puberty pushes melatonin release — and natural sleep time — later</a:t>
            </a:r>
          </a:p>
        </p:txBody>
      </p:sp>
      <p:sp>
        <p:nvSpPr>
          <p:cNvPr id="20" name="Row"/>
          <p:cNvSpPr/>
          <p:nvPr/>
        </p:nvSpPr>
        <p:spPr>
          <a:xfrm>
            <a:off x="3931920" y="196596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1" name="Num Circle"/>
          <p:cNvSpPr/>
          <p:nvPr/>
        </p:nvSpPr>
        <p:spPr>
          <a:xfrm>
            <a:off x="4160520" y="223901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01</a:t>
            </a:r>
          </a:p>
        </p:txBody>
      </p:sp>
      <p:sp>
        <p:nvSpPr>
          <p:cNvPr id="22" name="Row Text"/>
          <p:cNvSpPr/>
          <p:nvPr/>
        </p:nvSpPr>
        <p:spPr>
          <a:xfrm>
            <a:off x="4709160" y="205740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THE BIOLOGY</a:t>
            </a:r>
          </a:p>
          <a:p>
            <a:pPr marL="0" indent="0" algn="l">
              <a:buNone/>
            </a:pPr>
            <a:r>
              <a:rPr lang="en-US" sz="1150" kern="0" dirty="0">
                <a:solidFill>
                  <a:srgbClr val="1C1C1C"/>
                </a:solidFill>
                <a:latin typeface="Arial" pitchFamily="34" charset="0"/>
                <a:ea typeface="Arial" pitchFamily="34" charset="-122"/>
                <a:cs typeface="Arial" pitchFamily="34" charset="-120"/>
              </a:rPr>
              <a:t>Adolescent melatonin onset drifts toward 10–11 pm while school still starts early. The squeeze is structural, not a character flaw.</a:t>
            </a:r>
          </a:p>
        </p:txBody>
      </p:sp>
      <p:sp>
        <p:nvSpPr>
          <p:cNvPr id="30" name="Row"/>
          <p:cNvSpPr/>
          <p:nvPr/>
        </p:nvSpPr>
        <p:spPr>
          <a:xfrm>
            <a:off x="3931920" y="298314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31" name="Num Circle"/>
          <p:cNvSpPr/>
          <p:nvPr/>
        </p:nvSpPr>
        <p:spPr>
          <a:xfrm>
            <a:off x="4160520" y="325619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02</a:t>
            </a:r>
          </a:p>
        </p:txBody>
      </p:sp>
      <p:sp>
        <p:nvSpPr>
          <p:cNvPr id="32" name="Row Text"/>
          <p:cNvSpPr/>
          <p:nvPr/>
        </p:nvSpPr>
        <p:spPr>
          <a:xfrm>
            <a:off x="4709160" y="307458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SCREENS MAKE IT WORSE</a:t>
            </a:r>
          </a:p>
          <a:p>
            <a:pPr marL="0" indent="0" algn="l">
              <a:buNone/>
            </a:pPr>
            <a:r>
              <a:rPr lang="en-US" sz="1150" kern="0" dirty="0">
                <a:solidFill>
                  <a:srgbClr val="1C1C1C"/>
                </a:solidFill>
                <a:latin typeface="Arial" pitchFamily="34" charset="0"/>
                <a:ea typeface="Arial" pitchFamily="34" charset="-122"/>
                <a:cs typeface="Arial" pitchFamily="34" charset="-120"/>
              </a:rPr>
              <a:t>Bright evening light suppresses melatonin and delays the clock further — the last hour of scrolling costs more than an hour of sleep.</a:t>
            </a:r>
          </a:p>
        </p:txBody>
      </p:sp>
      <p:sp>
        <p:nvSpPr>
          <p:cNvPr id="40" name="Row"/>
          <p:cNvSpPr/>
          <p:nvPr/>
        </p:nvSpPr>
        <p:spPr>
          <a:xfrm>
            <a:off x="3931920" y="400032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41" name="Num Circle"/>
          <p:cNvSpPr/>
          <p:nvPr/>
        </p:nvSpPr>
        <p:spPr>
          <a:xfrm>
            <a:off x="4160520" y="427337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03</a:t>
            </a:r>
          </a:p>
        </p:txBody>
      </p:sp>
      <p:sp>
        <p:nvSpPr>
          <p:cNvPr id="42" name="Row Text"/>
          <p:cNvSpPr/>
          <p:nvPr/>
        </p:nvSpPr>
        <p:spPr>
          <a:xfrm>
            <a:off x="4709160" y="409176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CAFFEINE’S LONG TAIL</a:t>
            </a:r>
          </a:p>
          <a:p>
            <a:pPr marL="0" indent="0" algn="l">
              <a:buNone/>
            </a:pPr>
            <a:r>
              <a:rPr lang="en-US" sz="1150" kern="0" dirty="0">
                <a:solidFill>
                  <a:srgbClr val="1C1C1C"/>
                </a:solidFill>
                <a:latin typeface="Arial" pitchFamily="34" charset="0"/>
                <a:ea typeface="Arial" pitchFamily="34" charset="-122"/>
                <a:cs typeface="Arial" pitchFamily="34" charset="-120"/>
              </a:rPr>
              <a:t>Half-life of 5–6 hours: half of a 3 pm energy drink is still circulating at bedtime, cutting into deep sleep even if they nod off.</a:t>
            </a:r>
          </a:p>
        </p:txBody>
      </p:sp>
      <p:sp>
        <p:nvSpPr>
          <p:cNvPr id="50" name="Row"/>
          <p:cNvSpPr/>
          <p:nvPr/>
        </p:nvSpPr>
        <p:spPr>
          <a:xfrm>
            <a:off x="3931920" y="5017500"/>
            <a:ext cx="7620000" cy="911860"/>
          </a:xfrm>
          <a:prstGeom prst="roundRect">
            <a:avLst>
              <a:gd name="adj" fmla="val 6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51" name="Num Circle"/>
          <p:cNvSpPr/>
          <p:nvPr/>
        </p:nvSpPr>
        <p:spPr>
          <a:xfrm>
            <a:off x="4160520" y="5290550"/>
            <a:ext cx="365760" cy="365760"/>
          </a:xfrm>
          <a:prstGeom prst="ellipse">
            <a:avLst/>
          </a:prstGeom>
          <a:solidFill>
            <a:srgbClr val="C0232A"/>
          </a:solidFill>
          <a:ln/>
        </p:spPr>
        <p:txBody>
          <a:bodyPr wrap="square" lIns="0" tIns="0" rIns="0" bIns="0" rtlCol="0" anchor="ctr"/>
          <a:lstStyle/>
          <a:p>
            <a:pPr marL="0" indent="0" algn="ctr">
              <a:buNone/>
            </a:pPr>
            <a:r>
              <a:rPr lang="en-US" sz="1200" b="1" kern="0" dirty="0">
                <a:solidFill>
                  <a:srgbClr val="FFFFFF"/>
                </a:solidFill>
                <a:latin typeface="Arial" pitchFamily="34" charset="0"/>
                <a:ea typeface="Arial" pitchFamily="34" charset="-122"/>
                <a:cs typeface="Arial" pitchFamily="34" charset="-120"/>
              </a:rPr>
              <a:t>04</a:t>
            </a:r>
          </a:p>
        </p:txBody>
      </p:sp>
      <p:sp>
        <p:nvSpPr>
          <p:cNvPr id="52" name="Row Text"/>
          <p:cNvSpPr/>
          <p:nvPr/>
        </p:nvSpPr>
        <p:spPr>
          <a:xfrm>
            <a:off x="4709160" y="5108940"/>
            <a:ext cx="6675120" cy="728980"/>
          </a:xfrm>
          <a:prstGeom prst="rect">
            <a:avLst/>
          </a:prstGeom>
          <a:noFill/>
          <a:ln/>
        </p:spPr>
        <p:txBody>
          <a:bodyPr wrap="square" lIns="0" tIns="0" rIns="0" bIns="0" rtlCol="0" anchor="ctr"/>
          <a:lstStyle/>
          <a:p>
            <a:pPr marL="0" indent="0" algn="l">
              <a:spcAft>
                <a:spcPts val="300"/>
              </a:spcAft>
              <a:buNone/>
            </a:pPr>
            <a:r>
              <a:rPr lang="en-US" sz="1250" b="1" kern="0" spc="30" dirty="0">
                <a:solidFill>
                  <a:srgbClr val="C0232A"/>
                </a:solidFill>
                <a:latin typeface="Arial" pitchFamily="34" charset="0"/>
                <a:ea typeface="Arial" pitchFamily="34" charset="-122"/>
                <a:cs typeface="Arial" pitchFamily="34" charset="-120"/>
              </a:rPr>
              <a:t>WHAT ACTUALLY HELPS</a:t>
            </a:r>
          </a:p>
          <a:p>
            <a:pPr marL="0" indent="0" algn="l">
              <a:buNone/>
            </a:pPr>
            <a:r>
              <a:rPr lang="en-US" sz="1150" kern="0" dirty="0">
                <a:solidFill>
                  <a:srgbClr val="1C1C1C"/>
                </a:solidFill>
                <a:latin typeface="Arial" pitchFamily="34" charset="0"/>
                <a:ea typeface="Arial" pitchFamily="34" charset="-122"/>
                <a:cs typeface="Arial" pitchFamily="34" charset="-120"/>
              </a:rPr>
              <a:t>Morning light, a consistent wake time (weekends too), 20–30 min naps before 3 pm, and scheduling the hardest sessions earlier.</a:t>
            </a:r>
          </a:p>
        </p:txBody>
      </p:sp>
      <p:sp>
        <p:nvSpPr>
          <p:cNvPr id="98" name="Source"/>
          <p:cNvSpPr/>
          <p:nvPr/>
        </p:nvSpPr>
        <p:spPr>
          <a:xfrm>
            <a:off x="640080" y="6126480"/>
            <a:ext cx="10911840" cy="201168"/>
          </a:xfrm>
          <a:prstGeom prst="rect">
            <a:avLst/>
          </a:prstGeom>
          <a:noFill/>
          <a:ln/>
        </p:spPr>
        <p:txBody>
          <a:bodyPr wrap="square" lIns="0" tIns="0" rIns="0" bIns="0" rtlCol="0" anchor="ctr"/>
          <a:lstStyle/>
          <a:p>
            <a:pPr marL="0" indent="0" algn="l">
              <a:buNone/>
            </a:pPr>
            <a:r>
              <a:rPr lang="en-US" sz="900" i="1" kern="0" dirty="0">
                <a:solidFill>
                  <a:srgbClr val="8A8E93"/>
                </a:solidFill>
                <a:latin typeface="Arial" pitchFamily="34" charset="0"/>
                <a:ea typeface="Arial" pitchFamily="34" charset="-122"/>
                <a:cs typeface="Arial" pitchFamily="34" charset="-120"/>
              </a:rPr>
              <a:t>Sources: Carskadon et al., adolescent circadian research; AAP policy statement on school start times</a:t>
            </a:r>
          </a:p>
        </p:txBody>
      </p:sp>
      <p:sp>
        <p:nvSpPr>
          <p:cNvPr id="99" name="Footer"/>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110</a:t>
            </a:r>
            <a:endParaRPr lang="en-US" sz="10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F2F3F4"/>
        </a:solidFill>
        <a:effectLst/>
      </p:bgPr>
    </p:bg>
    <p:spTree>
      <p:nvGrpSpPr>
        <p:cNvPr id="1" name=""/>
        <p:cNvGrpSpPr/>
        <p:nvPr/>
      </p:nvGrpSpPr>
      <p:grpSpPr>
        <a:xfrm>
          <a:off x="0" y="0"/>
          <a:ext cx="0" cy="0"/>
          <a:chOff x="0" y="0"/>
          <a:chExt cx="0" cy="0"/>
        </a:xfrm>
      </p:grpSpPr>
      <p:sp>
        <p:nvSpPr>
          <p:cNvPr id="2" name="Eyebrow"/>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SLEEP · RECAP</a:t>
            </a:r>
          </a:p>
        </p:txBody>
      </p:sp>
      <p:sp>
        <p:nvSpPr>
          <p:cNvPr id="3" name="Title"/>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MAKE 8–10 HOURS ACTUALLY HAPPEN</a:t>
            </a:r>
          </a:p>
        </p:txBody>
      </p:sp>
      <p:sp>
        <p:nvSpPr>
          <p:cNvPr id="4" name="Num"/>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kern="0" dirty="0">
                <a:solidFill>
                  <a:srgbClr val="DFE2E4"/>
                </a:solidFill>
                <a:latin typeface="Arial" pitchFamily="34" charset="0"/>
                <a:ea typeface="Arial" pitchFamily="34" charset="-122"/>
                <a:cs typeface="Arial" pitchFamily="34" charset="-120"/>
              </a:rPr>
              <a:t>07</a:t>
            </a:r>
          </a:p>
        </p:txBody>
      </p:sp>
      <p:sp>
        <p:nvSpPr>
          <p:cNvPr id="5" name="Intro"/>
          <p:cNvSpPr/>
          <p:nvPr/>
        </p:nvSpPr>
        <p:spPr>
          <a:xfrm>
            <a:off x="640080" y="1554480"/>
            <a:ext cx="10911840" cy="292608"/>
          </a:xfrm>
          <a:prstGeom prst="rect">
            <a:avLst/>
          </a:prstGeom>
          <a:noFill/>
          <a:ln/>
        </p:spPr>
        <p:txBody>
          <a:bodyPr wrap="square" lIns="0" tIns="0" rIns="0" bIns="0" rtlCol="0" anchor="ctr"/>
          <a:lstStyle/>
          <a:p>
            <a:pPr marL="0" indent="0">
              <a:buNone/>
            </a:pPr>
            <a:r>
              <a:rPr lang="en-US" sz="1300" kern="0" dirty="0">
                <a:solidFill>
                  <a:srgbClr val="1C1C1C"/>
                </a:solidFill>
                <a:latin typeface="Arial" pitchFamily="34" charset="0"/>
                <a:ea typeface="Arial" pitchFamily="34" charset="-122"/>
                <a:cs typeface="Arial" pitchFamily="34" charset="-120"/>
              </a:rPr>
              <a:t>Teenagers won’t choose sleep — routines and defaults choose it for them.</a:t>
            </a:r>
          </a:p>
        </p:txBody>
      </p:sp>
      <p:sp>
        <p:nvSpPr>
          <p:cNvPr id="10" name="Quad Card"/>
          <p:cNvSpPr/>
          <p:nvPr/>
        </p:nvSpPr>
        <p:spPr>
          <a:xfrm>
            <a:off x="640080" y="1965960"/>
            <a:ext cx="5318760" cy="200406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1" name="Quad Label"/>
          <p:cNvSpPr/>
          <p:nvPr/>
        </p:nvSpPr>
        <p:spPr>
          <a:xfrm>
            <a:off x="914400" y="2125980"/>
            <a:ext cx="4770120" cy="251460"/>
          </a:xfrm>
          <a:prstGeom prst="rect">
            <a:avLst/>
          </a:prstGeom>
          <a:noFill/>
          <a:ln/>
        </p:spPr>
        <p:txBody>
          <a:bodyPr wrap="square" lIns="0" tIns="0" rIns="0" bIns="0" rtlCol="0" anchor="ctr"/>
          <a:lstStyle/>
          <a:p>
            <a:pPr marL="0" indent="0" algn="l">
              <a:buNone/>
            </a:pPr>
            <a:r>
              <a:rPr lang="en-US" sz="1100" b="1" kern="0" spc="100" dirty="0">
                <a:solidFill>
                  <a:srgbClr val="C0232A"/>
                </a:solidFill>
                <a:latin typeface="Arial" pitchFamily="34" charset="0"/>
                <a:ea typeface="Arial" pitchFamily="34" charset="-122"/>
                <a:cs typeface="Arial" pitchFamily="34" charset="-120"/>
              </a:rPr>
              <a:t>THE NUMBERS</a:t>
            </a:r>
          </a:p>
        </p:txBody>
      </p:sp>
      <p:sp>
        <p:nvSpPr>
          <p:cNvPr id="12" name="Quad Body"/>
          <p:cNvSpPr/>
          <p:nvPr/>
        </p:nvSpPr>
        <p:spPr>
          <a:xfrm>
            <a:off x="914400" y="2468880"/>
            <a:ext cx="4770120" cy="1341120"/>
          </a:xfrm>
          <a:prstGeom prst="rect">
            <a:avLst/>
          </a:prstGeom>
          <a:noFill/>
          <a:ln/>
        </p:spPr>
        <p:txBody>
          <a:bodyPr wrap="square" lIns="0" tIns="0" rIns="0" bIns="0" rtlCol="0" anchor="t"/>
          <a:lstStyle/>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8–10 hours per night</a:t>
            </a:r>
            <a:r>
              <a:rPr lang="en-US" sz="1150" kern="0" dirty="0">
                <a:solidFill>
                  <a:srgbClr val="1C1C1C"/>
                </a:solidFill>
                <a:latin typeface="Arial" pitchFamily="34" charset="0"/>
                <a:ea typeface="Arial" pitchFamily="34" charset="-122"/>
                <a:cs typeface="Arial" pitchFamily="34" charset="-120"/>
              </a:rPr>
              <a:t> for ages 13–18</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Under 8 hours ≈ 1.7× higher injury risk</a:t>
            </a:r>
            <a:r>
              <a:rPr lang="en-US" sz="1150" kern="0" dirty="0">
                <a:solidFill>
                  <a:srgbClr val="1C1C1C"/>
                </a:solidFill>
                <a:latin typeface="Arial" pitchFamily="34" charset="0"/>
                <a:ea typeface="Arial" pitchFamily="34" charset="-122"/>
                <a:cs typeface="Arial" pitchFamily="34" charset="-120"/>
              </a:rPr>
              <a:t> in adolescent athletes</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Bed &amp; wake within ~1 hour</a:t>
            </a:r>
            <a:r>
              <a:rPr lang="en-US" sz="1150" kern="0" dirty="0">
                <a:solidFill>
                  <a:srgbClr val="1C1C1C"/>
                </a:solidFill>
                <a:latin typeface="Arial" pitchFamily="34" charset="0"/>
                <a:ea typeface="Arial" pitchFamily="34" charset="-122"/>
                <a:cs typeface="Arial" pitchFamily="34" charset="-120"/>
              </a:rPr>
              <a:t> — weekends included</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Naps: 20–30 minutes,</a:t>
            </a:r>
            <a:r>
              <a:rPr lang="en-US" sz="1150" kern="0" dirty="0">
                <a:solidFill>
                  <a:srgbClr val="1C1C1C"/>
                </a:solidFill>
                <a:latin typeface="Arial" pitchFamily="34" charset="0"/>
                <a:ea typeface="Arial" pitchFamily="34" charset="-122"/>
                <a:cs typeface="Arial" pitchFamily="34" charset="-120"/>
              </a:rPr>
              <a:t> before 3 pm</a:t>
            </a:r>
          </a:p>
        </p:txBody>
      </p:sp>
      <p:sp>
        <p:nvSpPr>
          <p:cNvPr id="20" name="Quad Card"/>
          <p:cNvSpPr/>
          <p:nvPr/>
        </p:nvSpPr>
        <p:spPr>
          <a:xfrm>
            <a:off x="6233160" y="1965960"/>
            <a:ext cx="5318760" cy="200406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1" name="Quad Label"/>
          <p:cNvSpPr/>
          <p:nvPr/>
        </p:nvSpPr>
        <p:spPr>
          <a:xfrm>
            <a:off x="6507480" y="2125980"/>
            <a:ext cx="4770120" cy="251460"/>
          </a:xfrm>
          <a:prstGeom prst="rect">
            <a:avLst/>
          </a:prstGeom>
          <a:noFill/>
          <a:ln/>
        </p:spPr>
        <p:txBody>
          <a:bodyPr wrap="square" lIns="0" tIns="0" rIns="0" bIns="0" rtlCol="0" anchor="ctr"/>
          <a:lstStyle/>
          <a:p>
            <a:pPr marL="0" indent="0" algn="l">
              <a:buNone/>
            </a:pPr>
            <a:r>
              <a:rPr lang="en-US" sz="1100" b="1" kern="0" spc="100" dirty="0">
                <a:solidFill>
                  <a:srgbClr val="C0232A"/>
                </a:solidFill>
                <a:latin typeface="Arial" pitchFamily="34" charset="0"/>
                <a:ea typeface="Arial" pitchFamily="34" charset="-122"/>
                <a:cs typeface="Arial" pitchFamily="34" charset="-120"/>
              </a:rPr>
              <a:t>TEAM STANDARDS YOU CAN SET</a:t>
            </a:r>
          </a:p>
        </p:txBody>
      </p:sp>
      <p:sp>
        <p:nvSpPr>
          <p:cNvPr id="22" name="Quad Body"/>
          <p:cNvSpPr/>
          <p:nvPr/>
        </p:nvSpPr>
        <p:spPr>
          <a:xfrm>
            <a:off x="6507480" y="2468880"/>
            <a:ext cx="4770120" cy="1341120"/>
          </a:xfrm>
          <a:prstGeom prst="rect">
            <a:avLst/>
          </a:prstGeom>
          <a:noFill/>
          <a:ln/>
        </p:spPr>
        <p:txBody>
          <a:bodyPr wrap="square" lIns="0" tIns="0" rIns="0" bIns="0" rtlCol="0" anchor="t"/>
          <a:lstStyle/>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Caffeine cutoff 6+ hours before bed</a:t>
            </a:r>
            <a:r>
              <a:rPr lang="en-US" sz="1150" kern="0" dirty="0">
                <a:solidFill>
                  <a:srgbClr val="1C1C1C"/>
                </a:solidFill>
                <a:latin typeface="Arial" pitchFamily="34" charset="0"/>
                <a:ea typeface="Arial" pitchFamily="34" charset="-122"/>
                <a:cs typeface="Arial" pitchFamily="34" charset="-120"/>
              </a:rPr>
              <a:t> — no energy drinks after school</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Screens down 30–60 minutes</a:t>
            </a:r>
            <a:r>
              <a:rPr lang="en-US" sz="1150" kern="0" dirty="0">
                <a:solidFill>
                  <a:srgbClr val="1C1C1C"/>
                </a:solidFill>
                <a:latin typeface="Arial" pitchFamily="34" charset="0"/>
                <a:ea typeface="Arial" pitchFamily="34" charset="-122"/>
                <a:cs typeface="Arial" pitchFamily="34" charset="-120"/>
              </a:rPr>
              <a:t> before lights-out</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Ask about sleep in check-ins</a:t>
            </a:r>
            <a:r>
              <a:rPr lang="en-US" sz="1150" kern="0" dirty="0">
                <a:solidFill>
                  <a:srgbClr val="1C1C1C"/>
                </a:solidFill>
                <a:latin typeface="Arial" pitchFamily="34" charset="0"/>
                <a:ea typeface="Arial" pitchFamily="34" charset="-122"/>
                <a:cs typeface="Arial" pitchFamily="34" charset="-120"/>
              </a:rPr>
              <a:t> the way you ask about soreness</a:t>
            </a:r>
          </a:p>
        </p:txBody>
      </p:sp>
      <p:sp>
        <p:nvSpPr>
          <p:cNvPr id="30" name="Quad Card"/>
          <p:cNvSpPr/>
          <p:nvPr/>
        </p:nvSpPr>
        <p:spPr>
          <a:xfrm>
            <a:off x="640080" y="4244340"/>
            <a:ext cx="5318760" cy="200406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31" name="Quad Label"/>
          <p:cNvSpPr/>
          <p:nvPr/>
        </p:nvSpPr>
        <p:spPr>
          <a:xfrm>
            <a:off x="914400" y="4404360"/>
            <a:ext cx="4770120" cy="251460"/>
          </a:xfrm>
          <a:prstGeom prst="rect">
            <a:avLst/>
          </a:prstGeom>
          <a:noFill/>
          <a:ln/>
        </p:spPr>
        <p:txBody>
          <a:bodyPr wrap="square" lIns="0" tIns="0" rIns="0" bIns="0" rtlCol="0" anchor="ctr"/>
          <a:lstStyle/>
          <a:p>
            <a:pPr marL="0" indent="0" algn="l">
              <a:buNone/>
            </a:pPr>
            <a:r>
              <a:rPr lang="en-US" sz="1100" b="1" kern="0" spc="100" dirty="0">
                <a:solidFill>
                  <a:srgbClr val="C0232A"/>
                </a:solidFill>
                <a:latin typeface="Arial" pitchFamily="34" charset="0"/>
                <a:ea typeface="Arial" pitchFamily="34" charset="-122"/>
                <a:cs typeface="Arial" pitchFamily="34" charset="-120"/>
              </a:rPr>
              <a:t>RED FLAGS</a:t>
            </a:r>
          </a:p>
        </p:txBody>
      </p:sp>
      <p:sp>
        <p:nvSpPr>
          <p:cNvPr id="32" name="Quad Body"/>
          <p:cNvSpPr/>
          <p:nvPr/>
        </p:nvSpPr>
        <p:spPr>
          <a:xfrm>
            <a:off x="914400" y="4747260"/>
            <a:ext cx="4770120" cy="1341120"/>
          </a:xfrm>
          <a:prstGeom prst="rect">
            <a:avLst/>
          </a:prstGeom>
          <a:noFill/>
          <a:ln/>
        </p:spPr>
        <p:txBody>
          <a:bodyPr wrap="square" lIns="0" tIns="0" rIns="0" bIns="0" rtlCol="0" anchor="t"/>
          <a:lstStyle/>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Weekend binge sleeping</a:t>
            </a:r>
            <a:r>
              <a:rPr lang="en-US" sz="1150" kern="0" dirty="0">
                <a:solidFill>
                  <a:srgbClr val="1C1C1C"/>
                </a:solidFill>
                <a:latin typeface="Arial" pitchFamily="34" charset="0"/>
                <a:ea typeface="Arial" pitchFamily="34" charset="-122"/>
                <a:cs typeface="Arial" pitchFamily="34" charset="-120"/>
              </a:rPr>
              <a:t> — 2+ hour shifts are social jet lag</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Nodding off in film sessions or class</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Needing caffeine to get through practice</a:t>
            </a:r>
          </a:p>
        </p:txBody>
      </p:sp>
      <p:sp>
        <p:nvSpPr>
          <p:cNvPr id="40" name="Quad Card"/>
          <p:cNvSpPr/>
          <p:nvPr/>
        </p:nvSpPr>
        <p:spPr>
          <a:xfrm>
            <a:off x="6233160" y="4244340"/>
            <a:ext cx="5318760" cy="200406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41" name="Quad Label"/>
          <p:cNvSpPr/>
          <p:nvPr/>
        </p:nvSpPr>
        <p:spPr>
          <a:xfrm>
            <a:off x="6507480" y="4404360"/>
            <a:ext cx="4770120" cy="251460"/>
          </a:xfrm>
          <a:prstGeom prst="rect">
            <a:avLst/>
          </a:prstGeom>
          <a:noFill/>
          <a:ln/>
        </p:spPr>
        <p:txBody>
          <a:bodyPr wrap="square" lIns="0" tIns="0" rIns="0" bIns="0" rtlCol="0" anchor="ctr"/>
          <a:lstStyle/>
          <a:p>
            <a:pPr marL="0" indent="0" algn="l">
              <a:buNone/>
            </a:pPr>
            <a:r>
              <a:rPr lang="en-US" sz="1100" b="1" kern="0" spc="100" dirty="0">
                <a:solidFill>
                  <a:srgbClr val="C0232A"/>
                </a:solidFill>
                <a:latin typeface="Arial" pitchFamily="34" charset="0"/>
                <a:ea typeface="Arial" pitchFamily="34" charset="-122"/>
                <a:cs typeface="Arial" pitchFamily="34" charset="-120"/>
              </a:rPr>
              <a:t>SEND IT HOME</a:t>
            </a:r>
          </a:p>
        </p:txBody>
      </p:sp>
      <p:sp>
        <p:nvSpPr>
          <p:cNvPr id="42" name="Quad Body"/>
          <p:cNvSpPr/>
          <p:nvPr/>
        </p:nvSpPr>
        <p:spPr>
          <a:xfrm>
            <a:off x="6507480" y="4747260"/>
            <a:ext cx="4770120" cy="1341120"/>
          </a:xfrm>
          <a:prstGeom prst="rect">
            <a:avLst/>
          </a:prstGeom>
          <a:noFill/>
          <a:ln/>
        </p:spPr>
        <p:txBody>
          <a:bodyPr wrap="square" lIns="0" tIns="0" rIns="0" bIns="0" rtlCol="0" anchor="t"/>
          <a:lstStyle/>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Dark, cool room (65–68 °F)</a:t>
            </a:r>
            <a:r>
              <a:rPr lang="en-US" sz="1150" kern="0" dirty="0">
                <a:solidFill>
                  <a:srgbClr val="1C1C1C"/>
                </a:solidFill>
                <a:latin typeface="Arial" pitchFamily="34" charset="0"/>
                <a:ea typeface="Arial" pitchFamily="34" charset="-122"/>
                <a:cs typeface="Arial" pitchFamily="34" charset="-120"/>
              </a:rPr>
              <a:t> — beats any recovery gadget</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Phones charge outside the bedroom</a:t>
            </a:r>
            <a:r>
              <a:rPr lang="en-US" sz="1150" kern="0" dirty="0">
                <a:solidFill>
                  <a:srgbClr val="1C1C1C"/>
                </a:solidFill>
                <a:latin typeface="Arial" pitchFamily="34" charset="0"/>
                <a:ea typeface="Arial" pitchFamily="34" charset="-122"/>
                <a:cs typeface="Arial" pitchFamily="34" charset="-120"/>
              </a:rPr>
              <a:t> overnight</a:t>
            </a:r>
          </a:p>
          <a:p>
            <a:pPr marL="228600" indent="-228600" algn="l">
              <a:spcAft>
                <a:spcPts val="500"/>
              </a:spcAft>
              <a:buClr>
                <a:srgbClr val="C0232A"/>
              </a:buClr>
              <a:buFont typeface="Arial" pitchFamily="34" charset="0"/>
              <a:buChar char="▪"/>
            </a:pPr>
            <a:r>
              <a:rPr lang="en-US" sz="1150" b="1" kern="0" dirty="0">
                <a:solidFill>
                  <a:srgbClr val="1C1C1C"/>
                </a:solidFill>
                <a:latin typeface="Arial" pitchFamily="34" charset="0"/>
                <a:ea typeface="Arial" pitchFamily="34" charset="-122"/>
                <a:cs typeface="Arial" pitchFamily="34" charset="-120"/>
              </a:rPr>
              <a:t>Consistent household lights-out</a:t>
            </a:r>
            <a:r>
              <a:rPr lang="en-US" sz="1150" kern="0" dirty="0">
                <a:solidFill>
                  <a:srgbClr val="1C1C1C"/>
                </a:solidFill>
                <a:latin typeface="Arial" pitchFamily="34" charset="0"/>
                <a:ea typeface="Arial" pitchFamily="34" charset="-122"/>
                <a:cs typeface="Arial" pitchFamily="34" charset="-120"/>
              </a:rPr>
              <a:t> — parents back the standard</a:t>
            </a:r>
          </a:p>
        </p:txBody>
      </p:sp>
      <p:sp>
        <p:nvSpPr>
          <p:cNvPr id="99" name="Footer"/>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111</a:t>
            </a:r>
            <a:endParaRPr lang="en-US" sz="10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7">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PUTTING IT TOGETHER</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IT ALL CONNECTS IN ONE LOOP</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07</a:t>
            </a:r>
            <a:endParaRPr lang="en-US" sz="3000" dirty="0"/>
          </a:p>
        </p:txBody>
      </p:sp>
      <p:sp>
        <p:nvSpPr>
          <p:cNvPr id="5" name="Shape 3"/>
          <p:cNvSpPr/>
          <p:nvPr/>
        </p:nvSpPr>
        <p:spPr>
          <a:xfrm>
            <a:off x="777240" y="2377440"/>
            <a:ext cx="1993392" cy="2103120"/>
          </a:xfrm>
          <a:prstGeom prst="roundRect">
            <a:avLst>
              <a:gd name="adj" fmla="val 4587"/>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6" name="Shape 4"/>
          <p:cNvSpPr/>
          <p:nvPr/>
        </p:nvSpPr>
        <p:spPr>
          <a:xfrm>
            <a:off x="1408176" y="2697480"/>
            <a:ext cx="731520" cy="731520"/>
          </a:xfrm>
          <a:prstGeom prst="ellipse">
            <a:avLst/>
          </a:prstGeom>
          <a:solidFill>
            <a:srgbClr val="C0232A"/>
          </a:solidFill>
          <a:ln/>
        </p:spPr>
        <p:txBody>
          <a:bodyPr/>
          <a:lstStyle/>
          <a:p>
            <a:endParaRPr lang="en-US"/>
          </a:p>
        </p:txBody>
      </p:sp>
      <p:pic>
        <p:nvPicPr>
          <p:cNvPr id="7" name="Image 0" descr="preencoded.png"/>
          <p:cNvPicPr>
            <a:picLocks noChangeAspect="1"/>
          </p:cNvPicPr>
          <p:nvPr/>
        </p:nvPicPr>
        <p:blipFill>
          <a:blip r:embed="rId2"/>
          <a:stretch>
            <a:fillRect/>
          </a:stretch>
        </p:blipFill>
        <p:spPr>
          <a:xfrm>
            <a:off x="1591056" y="2880360"/>
            <a:ext cx="365760" cy="365760"/>
          </a:xfrm>
          <a:prstGeom prst="rect">
            <a:avLst/>
          </a:prstGeom>
        </p:spPr>
      </p:pic>
      <p:sp>
        <p:nvSpPr>
          <p:cNvPr id="8" name="Text 5"/>
          <p:cNvSpPr/>
          <p:nvPr/>
        </p:nvSpPr>
        <p:spPr>
          <a:xfrm>
            <a:off x="777240" y="3538728"/>
            <a:ext cx="1993392" cy="365760"/>
          </a:xfrm>
          <a:prstGeom prst="rect">
            <a:avLst/>
          </a:prstGeom>
          <a:noFill/>
          <a:ln/>
        </p:spPr>
        <p:txBody>
          <a:bodyPr wrap="square" lIns="0" tIns="0" rIns="0" bIns="0" rtlCol="0" anchor="ctr"/>
          <a:lstStyle/>
          <a:p>
            <a:pPr marL="0" indent="0" algn="ctr">
              <a:buNone/>
            </a:pPr>
            <a:r>
              <a:rPr lang="en-US" sz="1600" b="1" kern="0" spc="20" dirty="0">
                <a:solidFill>
                  <a:srgbClr val="1C1C1C"/>
                </a:solidFill>
                <a:latin typeface="Arial" pitchFamily="34" charset="0"/>
                <a:ea typeface="Arial" pitchFamily="34" charset="-122"/>
                <a:cs typeface="Arial" pitchFamily="34" charset="-120"/>
              </a:rPr>
              <a:t>ANALYZE</a:t>
            </a:r>
            <a:endParaRPr lang="en-US" sz="1600" dirty="0"/>
          </a:p>
        </p:txBody>
      </p:sp>
      <p:sp>
        <p:nvSpPr>
          <p:cNvPr id="9" name="Text 6"/>
          <p:cNvSpPr/>
          <p:nvPr/>
        </p:nvSpPr>
        <p:spPr>
          <a:xfrm>
            <a:off x="777240" y="3913632"/>
            <a:ext cx="1993392" cy="411480"/>
          </a:xfrm>
          <a:prstGeom prst="rect">
            <a:avLst/>
          </a:prstGeom>
          <a:noFill/>
          <a:ln/>
        </p:spPr>
        <p:txBody>
          <a:bodyPr wrap="square" lIns="0" tIns="0" rIns="0" bIns="0" rtlCol="0" anchor="ctr"/>
          <a:lstStyle/>
          <a:p>
            <a:pPr marL="0" indent="0" algn="ctr">
              <a:buNone/>
            </a:pPr>
            <a:r>
              <a:rPr lang="en-US" sz="1250" dirty="0">
                <a:solidFill>
                  <a:srgbClr val="6A6E73"/>
                </a:solidFill>
                <a:latin typeface="Arial" pitchFamily="34" charset="0"/>
                <a:ea typeface="Arial" pitchFamily="34" charset="-122"/>
                <a:cs typeface="Arial" pitchFamily="34" charset="-120"/>
              </a:rPr>
              <a:t>needs</a:t>
            </a:r>
            <a:endParaRPr lang="en-US" sz="1250" dirty="0"/>
          </a:p>
        </p:txBody>
      </p:sp>
      <p:pic>
        <p:nvPicPr>
          <p:cNvPr id="10" name="Image 1" descr="preencoded.png"/>
          <p:cNvPicPr>
            <a:picLocks noChangeAspect="1"/>
          </p:cNvPicPr>
          <p:nvPr/>
        </p:nvPicPr>
        <p:blipFill>
          <a:blip r:embed="rId3"/>
          <a:stretch>
            <a:fillRect/>
          </a:stretch>
        </p:blipFill>
        <p:spPr>
          <a:xfrm>
            <a:off x="2788920" y="3246120"/>
            <a:ext cx="237744" cy="237744"/>
          </a:xfrm>
          <a:prstGeom prst="rect">
            <a:avLst/>
          </a:prstGeom>
        </p:spPr>
      </p:pic>
      <p:sp>
        <p:nvSpPr>
          <p:cNvPr id="11" name="Shape 7"/>
          <p:cNvSpPr/>
          <p:nvPr/>
        </p:nvSpPr>
        <p:spPr>
          <a:xfrm>
            <a:off x="3063240" y="2377440"/>
            <a:ext cx="1993392" cy="2103120"/>
          </a:xfrm>
          <a:prstGeom prst="roundRect">
            <a:avLst>
              <a:gd name="adj" fmla="val 4587"/>
            </a:avLst>
          </a:prstGeom>
          <a:solidFill>
            <a:srgbClr val="1C1C1C"/>
          </a:solidFill>
          <a:ln/>
          <a:effectLst>
            <a:outerShdw blurRad="88900" dist="38100" dir="2700000" algn="bl" rotWithShape="0">
              <a:srgbClr val="000000">
                <a:alpha val="13000"/>
              </a:srgbClr>
            </a:outerShdw>
          </a:effectLst>
        </p:spPr>
        <p:txBody>
          <a:bodyPr/>
          <a:lstStyle/>
          <a:p>
            <a:endParaRPr lang="en-US"/>
          </a:p>
        </p:txBody>
      </p:sp>
      <p:sp>
        <p:nvSpPr>
          <p:cNvPr id="12" name="Shape 8"/>
          <p:cNvSpPr/>
          <p:nvPr/>
        </p:nvSpPr>
        <p:spPr>
          <a:xfrm>
            <a:off x="3694176" y="2697480"/>
            <a:ext cx="731520" cy="731520"/>
          </a:xfrm>
          <a:prstGeom prst="ellipse">
            <a:avLst/>
          </a:prstGeom>
          <a:solidFill>
            <a:srgbClr val="C0232A"/>
          </a:solidFill>
          <a:ln/>
        </p:spPr>
        <p:txBody>
          <a:bodyPr/>
          <a:lstStyle/>
          <a:p>
            <a:endParaRPr lang="en-US"/>
          </a:p>
        </p:txBody>
      </p:sp>
      <p:pic>
        <p:nvPicPr>
          <p:cNvPr id="13" name="Image 2" descr="preencoded.png"/>
          <p:cNvPicPr>
            <a:picLocks noChangeAspect="1"/>
          </p:cNvPicPr>
          <p:nvPr/>
        </p:nvPicPr>
        <p:blipFill>
          <a:blip r:embed="rId4"/>
          <a:stretch>
            <a:fillRect/>
          </a:stretch>
        </p:blipFill>
        <p:spPr>
          <a:xfrm>
            <a:off x="3877056" y="2880360"/>
            <a:ext cx="365760" cy="365760"/>
          </a:xfrm>
          <a:prstGeom prst="rect">
            <a:avLst/>
          </a:prstGeom>
        </p:spPr>
      </p:pic>
      <p:sp>
        <p:nvSpPr>
          <p:cNvPr id="14" name="Text 9"/>
          <p:cNvSpPr/>
          <p:nvPr/>
        </p:nvSpPr>
        <p:spPr>
          <a:xfrm>
            <a:off x="3063240" y="3538728"/>
            <a:ext cx="1993392" cy="365760"/>
          </a:xfrm>
          <a:prstGeom prst="rect">
            <a:avLst/>
          </a:prstGeom>
          <a:noFill/>
          <a:ln/>
        </p:spPr>
        <p:txBody>
          <a:bodyPr wrap="square" lIns="0" tIns="0" rIns="0" bIns="0" rtlCol="0" anchor="ctr"/>
          <a:lstStyle/>
          <a:p>
            <a:pPr marL="0" indent="0" algn="ctr">
              <a:buNone/>
            </a:pPr>
            <a:r>
              <a:rPr lang="en-US" sz="1600" b="1" kern="0" spc="20" dirty="0">
                <a:solidFill>
                  <a:srgbClr val="FFFFFF"/>
                </a:solidFill>
                <a:latin typeface="Arial" pitchFamily="34" charset="0"/>
                <a:ea typeface="Arial" pitchFamily="34" charset="-122"/>
                <a:cs typeface="Arial" pitchFamily="34" charset="-120"/>
              </a:rPr>
              <a:t>DEFINE</a:t>
            </a:r>
            <a:endParaRPr lang="en-US" sz="1600" dirty="0"/>
          </a:p>
        </p:txBody>
      </p:sp>
      <p:sp>
        <p:nvSpPr>
          <p:cNvPr id="15" name="Text 10"/>
          <p:cNvSpPr/>
          <p:nvPr/>
        </p:nvSpPr>
        <p:spPr>
          <a:xfrm>
            <a:off x="3063240" y="3913632"/>
            <a:ext cx="1993392" cy="411480"/>
          </a:xfrm>
          <a:prstGeom prst="rect">
            <a:avLst/>
          </a:prstGeom>
          <a:noFill/>
          <a:ln/>
        </p:spPr>
        <p:txBody>
          <a:bodyPr wrap="square" lIns="0" tIns="0" rIns="0" bIns="0" rtlCol="0" anchor="ctr"/>
          <a:lstStyle/>
          <a:p>
            <a:pPr marL="0" indent="0" algn="ctr">
              <a:buNone/>
            </a:pPr>
            <a:r>
              <a:rPr lang="en-US" sz="1250" dirty="0">
                <a:solidFill>
                  <a:srgbClr val="B6BAC0"/>
                </a:solidFill>
                <a:latin typeface="Arial" pitchFamily="34" charset="0"/>
                <a:ea typeface="Arial" pitchFamily="34" charset="-122"/>
                <a:cs typeface="Arial" pitchFamily="34" charset="-120"/>
              </a:rPr>
              <a:t>KPIs &amp; goals</a:t>
            </a:r>
            <a:endParaRPr lang="en-US" sz="1250" dirty="0"/>
          </a:p>
        </p:txBody>
      </p:sp>
      <p:pic>
        <p:nvPicPr>
          <p:cNvPr id="16" name="Image 3" descr="preencoded.png"/>
          <p:cNvPicPr>
            <a:picLocks noChangeAspect="1"/>
          </p:cNvPicPr>
          <p:nvPr/>
        </p:nvPicPr>
        <p:blipFill>
          <a:blip r:embed="rId3"/>
          <a:stretch>
            <a:fillRect/>
          </a:stretch>
        </p:blipFill>
        <p:spPr>
          <a:xfrm>
            <a:off x="5074920" y="3246120"/>
            <a:ext cx="237744" cy="237744"/>
          </a:xfrm>
          <a:prstGeom prst="rect">
            <a:avLst/>
          </a:prstGeom>
        </p:spPr>
      </p:pic>
      <p:sp>
        <p:nvSpPr>
          <p:cNvPr id="17" name="Shape 11"/>
          <p:cNvSpPr/>
          <p:nvPr/>
        </p:nvSpPr>
        <p:spPr>
          <a:xfrm>
            <a:off x="5349240" y="2377440"/>
            <a:ext cx="1993392" cy="2103120"/>
          </a:xfrm>
          <a:prstGeom prst="roundRect">
            <a:avLst>
              <a:gd name="adj" fmla="val 4587"/>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8" name="Shape 12"/>
          <p:cNvSpPr/>
          <p:nvPr/>
        </p:nvSpPr>
        <p:spPr>
          <a:xfrm>
            <a:off x="5980176" y="2697480"/>
            <a:ext cx="731520" cy="731520"/>
          </a:xfrm>
          <a:prstGeom prst="ellipse">
            <a:avLst/>
          </a:prstGeom>
          <a:solidFill>
            <a:srgbClr val="C0232A"/>
          </a:solidFill>
          <a:ln/>
        </p:spPr>
        <p:txBody>
          <a:bodyPr/>
          <a:lstStyle/>
          <a:p>
            <a:endParaRPr lang="en-US"/>
          </a:p>
        </p:txBody>
      </p:sp>
      <p:pic>
        <p:nvPicPr>
          <p:cNvPr id="19" name="Image 4" descr="preencoded.png"/>
          <p:cNvPicPr>
            <a:picLocks noChangeAspect="1"/>
          </p:cNvPicPr>
          <p:nvPr/>
        </p:nvPicPr>
        <p:blipFill>
          <a:blip r:embed="rId5"/>
          <a:stretch>
            <a:fillRect/>
          </a:stretch>
        </p:blipFill>
        <p:spPr>
          <a:xfrm>
            <a:off x="6163056" y="2880360"/>
            <a:ext cx="365760" cy="365760"/>
          </a:xfrm>
          <a:prstGeom prst="rect">
            <a:avLst/>
          </a:prstGeom>
        </p:spPr>
      </p:pic>
      <p:sp>
        <p:nvSpPr>
          <p:cNvPr id="20" name="Text 13"/>
          <p:cNvSpPr/>
          <p:nvPr/>
        </p:nvSpPr>
        <p:spPr>
          <a:xfrm>
            <a:off x="5349240" y="3538728"/>
            <a:ext cx="1993392" cy="365760"/>
          </a:xfrm>
          <a:prstGeom prst="rect">
            <a:avLst/>
          </a:prstGeom>
          <a:noFill/>
          <a:ln/>
        </p:spPr>
        <p:txBody>
          <a:bodyPr wrap="square" lIns="0" tIns="0" rIns="0" bIns="0" rtlCol="0" anchor="ctr"/>
          <a:lstStyle/>
          <a:p>
            <a:pPr marL="0" indent="0" algn="ctr">
              <a:buNone/>
            </a:pPr>
            <a:r>
              <a:rPr lang="en-US" sz="1600" b="1" kern="0" spc="20" dirty="0">
                <a:solidFill>
                  <a:srgbClr val="1C1C1C"/>
                </a:solidFill>
                <a:latin typeface="Arial" pitchFamily="34" charset="0"/>
                <a:ea typeface="Arial" pitchFamily="34" charset="-122"/>
                <a:cs typeface="Arial" pitchFamily="34" charset="-120"/>
              </a:rPr>
              <a:t>PERIODIZE</a:t>
            </a:r>
            <a:endParaRPr lang="en-US" sz="1600" dirty="0"/>
          </a:p>
        </p:txBody>
      </p:sp>
      <p:sp>
        <p:nvSpPr>
          <p:cNvPr id="21" name="Text 14"/>
          <p:cNvSpPr/>
          <p:nvPr/>
        </p:nvSpPr>
        <p:spPr>
          <a:xfrm>
            <a:off x="5349240" y="3913632"/>
            <a:ext cx="1993392" cy="411480"/>
          </a:xfrm>
          <a:prstGeom prst="rect">
            <a:avLst/>
          </a:prstGeom>
          <a:noFill/>
          <a:ln/>
        </p:spPr>
        <p:txBody>
          <a:bodyPr wrap="square" lIns="0" tIns="0" rIns="0" bIns="0" rtlCol="0" anchor="ctr"/>
          <a:lstStyle/>
          <a:p>
            <a:pPr marL="0" indent="0" algn="ctr">
              <a:buNone/>
            </a:pPr>
            <a:r>
              <a:rPr lang="en-US" sz="1250" dirty="0">
                <a:solidFill>
                  <a:srgbClr val="6A6E73"/>
                </a:solidFill>
                <a:latin typeface="Arial" pitchFamily="34" charset="0"/>
                <a:ea typeface="Arial" pitchFamily="34" charset="-122"/>
                <a:cs typeface="Arial" pitchFamily="34" charset="-120"/>
              </a:rPr>
              <a:t>the plan</a:t>
            </a:r>
            <a:endParaRPr lang="en-US" sz="1250" dirty="0"/>
          </a:p>
        </p:txBody>
      </p:sp>
      <p:pic>
        <p:nvPicPr>
          <p:cNvPr id="22" name="Image 5" descr="preencoded.png"/>
          <p:cNvPicPr>
            <a:picLocks noChangeAspect="1"/>
          </p:cNvPicPr>
          <p:nvPr/>
        </p:nvPicPr>
        <p:blipFill>
          <a:blip r:embed="rId3"/>
          <a:stretch>
            <a:fillRect/>
          </a:stretch>
        </p:blipFill>
        <p:spPr>
          <a:xfrm>
            <a:off x="7360920" y="3246120"/>
            <a:ext cx="237744" cy="237744"/>
          </a:xfrm>
          <a:prstGeom prst="rect">
            <a:avLst/>
          </a:prstGeom>
        </p:spPr>
      </p:pic>
      <p:sp>
        <p:nvSpPr>
          <p:cNvPr id="23" name="Shape 15"/>
          <p:cNvSpPr/>
          <p:nvPr/>
        </p:nvSpPr>
        <p:spPr>
          <a:xfrm>
            <a:off x="7635240" y="2377440"/>
            <a:ext cx="1993392" cy="2103120"/>
          </a:xfrm>
          <a:prstGeom prst="roundRect">
            <a:avLst>
              <a:gd name="adj" fmla="val 4587"/>
            </a:avLst>
          </a:prstGeom>
          <a:solidFill>
            <a:srgbClr val="1C1C1C"/>
          </a:solidFill>
          <a:ln/>
          <a:effectLst>
            <a:outerShdw blurRad="88900" dist="38100" dir="2700000" algn="bl" rotWithShape="0">
              <a:srgbClr val="000000">
                <a:alpha val="13000"/>
              </a:srgbClr>
            </a:outerShdw>
          </a:effectLst>
        </p:spPr>
        <p:txBody>
          <a:bodyPr/>
          <a:lstStyle/>
          <a:p>
            <a:endParaRPr lang="en-US"/>
          </a:p>
        </p:txBody>
      </p:sp>
      <p:sp>
        <p:nvSpPr>
          <p:cNvPr id="24" name="Shape 16"/>
          <p:cNvSpPr/>
          <p:nvPr/>
        </p:nvSpPr>
        <p:spPr>
          <a:xfrm>
            <a:off x="8266176" y="2697480"/>
            <a:ext cx="731520" cy="731520"/>
          </a:xfrm>
          <a:prstGeom prst="ellipse">
            <a:avLst/>
          </a:prstGeom>
          <a:solidFill>
            <a:srgbClr val="C0232A"/>
          </a:solidFill>
          <a:ln/>
        </p:spPr>
        <p:txBody>
          <a:bodyPr/>
          <a:lstStyle/>
          <a:p>
            <a:endParaRPr lang="en-US"/>
          </a:p>
        </p:txBody>
      </p:sp>
      <p:pic>
        <p:nvPicPr>
          <p:cNvPr id="25" name="Image 6" descr="preencoded.png"/>
          <p:cNvPicPr>
            <a:picLocks noChangeAspect="1"/>
          </p:cNvPicPr>
          <p:nvPr/>
        </p:nvPicPr>
        <p:blipFill>
          <a:blip r:embed="rId6"/>
          <a:stretch>
            <a:fillRect/>
          </a:stretch>
        </p:blipFill>
        <p:spPr>
          <a:xfrm>
            <a:off x="8449056" y="2880360"/>
            <a:ext cx="365760" cy="365760"/>
          </a:xfrm>
          <a:prstGeom prst="rect">
            <a:avLst/>
          </a:prstGeom>
        </p:spPr>
      </p:pic>
      <p:sp>
        <p:nvSpPr>
          <p:cNvPr id="26" name="Text 17"/>
          <p:cNvSpPr/>
          <p:nvPr/>
        </p:nvSpPr>
        <p:spPr>
          <a:xfrm>
            <a:off x="7635240" y="3538728"/>
            <a:ext cx="1993392" cy="365760"/>
          </a:xfrm>
          <a:prstGeom prst="rect">
            <a:avLst/>
          </a:prstGeom>
          <a:noFill/>
          <a:ln/>
        </p:spPr>
        <p:txBody>
          <a:bodyPr wrap="square" lIns="0" tIns="0" rIns="0" bIns="0" rtlCol="0" anchor="ctr"/>
          <a:lstStyle/>
          <a:p>
            <a:pPr marL="0" indent="0" algn="ctr">
              <a:buNone/>
            </a:pPr>
            <a:r>
              <a:rPr lang="en-US" sz="1600" b="1" kern="0" spc="20" dirty="0">
                <a:solidFill>
                  <a:srgbClr val="FFFFFF"/>
                </a:solidFill>
                <a:latin typeface="Arial" pitchFamily="34" charset="0"/>
                <a:ea typeface="Arial" pitchFamily="34" charset="-122"/>
                <a:cs typeface="Arial" pitchFamily="34" charset="-120"/>
              </a:rPr>
              <a:t>TRAIN</a:t>
            </a:r>
            <a:endParaRPr lang="en-US" sz="1600" dirty="0"/>
          </a:p>
        </p:txBody>
      </p:sp>
      <p:sp>
        <p:nvSpPr>
          <p:cNvPr id="27" name="Text 18"/>
          <p:cNvSpPr/>
          <p:nvPr/>
        </p:nvSpPr>
        <p:spPr>
          <a:xfrm>
            <a:off x="7635240" y="3913632"/>
            <a:ext cx="1993392" cy="411480"/>
          </a:xfrm>
          <a:prstGeom prst="rect">
            <a:avLst/>
          </a:prstGeom>
          <a:noFill/>
          <a:ln/>
        </p:spPr>
        <p:txBody>
          <a:bodyPr wrap="square" lIns="0" tIns="0" rIns="0" bIns="0" rtlCol="0" anchor="ctr"/>
          <a:lstStyle/>
          <a:p>
            <a:pPr marL="0" indent="0" algn="ctr">
              <a:buNone/>
            </a:pPr>
            <a:r>
              <a:rPr lang="en-US" sz="1250" dirty="0">
                <a:solidFill>
                  <a:srgbClr val="B6BAC0"/>
                </a:solidFill>
                <a:latin typeface="Arial" pitchFamily="34" charset="0"/>
                <a:ea typeface="Arial" pitchFamily="34" charset="-122"/>
                <a:cs typeface="Arial" pitchFamily="34" charset="-120"/>
              </a:rPr>
              <a:t>+ recover</a:t>
            </a:r>
            <a:endParaRPr lang="en-US" sz="1250" dirty="0"/>
          </a:p>
        </p:txBody>
      </p:sp>
      <p:pic>
        <p:nvPicPr>
          <p:cNvPr id="28" name="Image 7" descr="preencoded.png"/>
          <p:cNvPicPr>
            <a:picLocks noChangeAspect="1"/>
          </p:cNvPicPr>
          <p:nvPr/>
        </p:nvPicPr>
        <p:blipFill>
          <a:blip r:embed="rId3"/>
          <a:stretch>
            <a:fillRect/>
          </a:stretch>
        </p:blipFill>
        <p:spPr>
          <a:xfrm>
            <a:off x="9646920" y="3246120"/>
            <a:ext cx="237744" cy="237744"/>
          </a:xfrm>
          <a:prstGeom prst="rect">
            <a:avLst/>
          </a:prstGeom>
        </p:spPr>
      </p:pic>
      <p:sp>
        <p:nvSpPr>
          <p:cNvPr id="29" name="Shape 19"/>
          <p:cNvSpPr/>
          <p:nvPr/>
        </p:nvSpPr>
        <p:spPr>
          <a:xfrm>
            <a:off x="9921240" y="2377440"/>
            <a:ext cx="1993392" cy="2103120"/>
          </a:xfrm>
          <a:prstGeom prst="roundRect">
            <a:avLst>
              <a:gd name="adj" fmla="val 4587"/>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30" name="Shape 20"/>
          <p:cNvSpPr/>
          <p:nvPr/>
        </p:nvSpPr>
        <p:spPr>
          <a:xfrm>
            <a:off x="10552176" y="2697480"/>
            <a:ext cx="731520" cy="731520"/>
          </a:xfrm>
          <a:prstGeom prst="ellipse">
            <a:avLst/>
          </a:prstGeom>
          <a:solidFill>
            <a:srgbClr val="C0232A"/>
          </a:solidFill>
          <a:ln/>
        </p:spPr>
        <p:txBody>
          <a:bodyPr/>
          <a:lstStyle/>
          <a:p>
            <a:endParaRPr lang="en-US"/>
          </a:p>
        </p:txBody>
      </p:sp>
      <p:pic>
        <p:nvPicPr>
          <p:cNvPr id="31" name="Image 8" descr="preencoded.png"/>
          <p:cNvPicPr>
            <a:picLocks noChangeAspect="1"/>
          </p:cNvPicPr>
          <p:nvPr/>
        </p:nvPicPr>
        <p:blipFill>
          <a:blip r:embed="rId7"/>
          <a:stretch>
            <a:fillRect/>
          </a:stretch>
        </p:blipFill>
        <p:spPr>
          <a:xfrm>
            <a:off x="10735056" y="2880360"/>
            <a:ext cx="365760" cy="365760"/>
          </a:xfrm>
          <a:prstGeom prst="rect">
            <a:avLst/>
          </a:prstGeom>
        </p:spPr>
      </p:pic>
      <p:sp>
        <p:nvSpPr>
          <p:cNvPr id="32" name="Text 21"/>
          <p:cNvSpPr/>
          <p:nvPr/>
        </p:nvSpPr>
        <p:spPr>
          <a:xfrm>
            <a:off x="9921240" y="3538728"/>
            <a:ext cx="1993392" cy="365760"/>
          </a:xfrm>
          <a:prstGeom prst="rect">
            <a:avLst/>
          </a:prstGeom>
          <a:noFill/>
          <a:ln/>
        </p:spPr>
        <p:txBody>
          <a:bodyPr wrap="square" lIns="0" tIns="0" rIns="0" bIns="0" rtlCol="0" anchor="ctr"/>
          <a:lstStyle/>
          <a:p>
            <a:pPr marL="0" indent="0" algn="ctr">
              <a:buNone/>
            </a:pPr>
            <a:r>
              <a:rPr lang="en-US" sz="1600" b="1" kern="0" spc="20" dirty="0">
                <a:solidFill>
                  <a:srgbClr val="1C1C1C"/>
                </a:solidFill>
                <a:latin typeface="Arial" pitchFamily="34" charset="0"/>
                <a:ea typeface="Arial" pitchFamily="34" charset="-122"/>
                <a:cs typeface="Arial" pitchFamily="34" charset="-120"/>
              </a:rPr>
              <a:t>RETEST</a:t>
            </a:r>
            <a:endParaRPr lang="en-US" sz="1600" dirty="0"/>
          </a:p>
        </p:txBody>
      </p:sp>
      <p:sp>
        <p:nvSpPr>
          <p:cNvPr id="33" name="Text 22"/>
          <p:cNvSpPr/>
          <p:nvPr/>
        </p:nvSpPr>
        <p:spPr>
          <a:xfrm>
            <a:off x="9921240" y="3913632"/>
            <a:ext cx="1993392" cy="411480"/>
          </a:xfrm>
          <a:prstGeom prst="rect">
            <a:avLst/>
          </a:prstGeom>
          <a:noFill/>
          <a:ln/>
        </p:spPr>
        <p:txBody>
          <a:bodyPr wrap="square" lIns="0" tIns="0" rIns="0" bIns="0" rtlCol="0" anchor="ctr"/>
          <a:lstStyle/>
          <a:p>
            <a:pPr marL="0" indent="0" algn="ctr">
              <a:buNone/>
            </a:pPr>
            <a:r>
              <a:rPr lang="en-US" sz="1250" dirty="0">
                <a:solidFill>
                  <a:srgbClr val="6A6E73"/>
                </a:solidFill>
                <a:latin typeface="Arial" pitchFamily="34" charset="0"/>
                <a:ea typeface="Arial" pitchFamily="34" charset="-122"/>
                <a:cs typeface="Arial" pitchFamily="34" charset="-120"/>
              </a:rPr>
              <a:t>&amp; adjust</a:t>
            </a:r>
            <a:endParaRPr lang="en-US" sz="1250" dirty="0"/>
          </a:p>
        </p:txBody>
      </p:sp>
      <p:pic>
        <p:nvPicPr>
          <p:cNvPr id="34" name="Image 9" descr="preencoded.png"/>
          <p:cNvPicPr>
            <a:picLocks noChangeAspect="1"/>
          </p:cNvPicPr>
          <p:nvPr/>
        </p:nvPicPr>
        <p:blipFill>
          <a:blip r:embed="rId8"/>
          <a:stretch>
            <a:fillRect/>
          </a:stretch>
        </p:blipFill>
        <p:spPr>
          <a:xfrm>
            <a:off x="5852160" y="4800600"/>
            <a:ext cx="365760" cy="365760"/>
          </a:xfrm>
          <a:prstGeom prst="rect">
            <a:avLst/>
          </a:prstGeom>
        </p:spPr>
      </p:pic>
      <p:sp>
        <p:nvSpPr>
          <p:cNvPr id="35" name="Text 23"/>
          <p:cNvSpPr/>
          <p:nvPr/>
        </p:nvSpPr>
        <p:spPr>
          <a:xfrm>
            <a:off x="6309360" y="4818888"/>
            <a:ext cx="4572000" cy="365760"/>
          </a:xfrm>
          <a:prstGeom prst="rect">
            <a:avLst/>
          </a:prstGeom>
          <a:noFill/>
          <a:ln/>
        </p:spPr>
        <p:txBody>
          <a:bodyPr wrap="square" lIns="0" tIns="0" rIns="0" bIns="0" rtlCol="0" anchor="ctr"/>
          <a:lstStyle/>
          <a:p>
            <a:pPr marL="0" indent="0">
              <a:buNone/>
            </a:pPr>
            <a:r>
              <a:rPr lang="en-US" sz="1400" i="1" dirty="0">
                <a:solidFill>
                  <a:srgbClr val="1C1C1C"/>
                </a:solidFill>
                <a:latin typeface="Arial" pitchFamily="34" charset="0"/>
                <a:ea typeface="Arial" pitchFamily="34" charset="-122"/>
                <a:cs typeface="Arial" pitchFamily="34" charset="-120"/>
              </a:rPr>
              <a:t>...and back to the start.</a:t>
            </a:r>
            <a:endParaRPr lang="en-US" sz="1400" dirty="0"/>
          </a:p>
        </p:txBody>
      </p:sp>
      <p:sp>
        <p:nvSpPr>
          <p:cNvPr id="36" name="Text 24"/>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112</a:t>
            </a:r>
            <a:endParaRPr lang="en-US" sz="10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8">
    <p:bg>
      <p:bgPr>
        <a:solidFill>
          <a:srgbClr val="1C1C1C"/>
        </a:solidFill>
        <a:effectLst/>
      </p:bgPr>
    </p:bg>
    <p:spTree>
      <p:nvGrpSpPr>
        <p:cNvPr id="1" name=""/>
        <p:cNvGrpSpPr/>
        <p:nvPr/>
      </p:nvGrpSpPr>
      <p:grpSpPr>
        <a:xfrm>
          <a:off x="0" y="0"/>
          <a:ext cx="0" cy="0"/>
          <a:chOff x="0" y="0"/>
          <a:chExt cx="0" cy="0"/>
        </a:xfrm>
      </p:grpSpPr>
      <p:pic>
        <p:nvPicPr>
          <p:cNvPr id="2" name="Image 0" descr="/home/claude/logo_trans.png"/>
          <p:cNvPicPr>
            <a:picLocks noChangeAspect="1"/>
          </p:cNvPicPr>
          <p:nvPr/>
        </p:nvPicPr>
        <p:blipFill>
          <a:blip r:embed="rId2">
            <a:alphaModFix amt="20000"/>
          </a:blip>
          <a:stretch>
            <a:fillRect/>
          </a:stretch>
        </p:blipFill>
        <p:spPr>
          <a:xfrm>
            <a:off x="8778240" y="457200"/>
            <a:ext cx="2926080" cy="2926080"/>
          </a:xfrm>
          <a:prstGeom prst="rect">
            <a:avLst/>
          </a:prstGeom>
        </p:spPr>
      </p:pic>
      <p:sp>
        <p:nvSpPr>
          <p:cNvPr id="3" name="Text 0"/>
          <p:cNvSpPr/>
          <p:nvPr/>
        </p:nvSpPr>
        <p:spPr>
          <a:xfrm>
            <a:off x="731520" y="640080"/>
            <a:ext cx="9144000" cy="365760"/>
          </a:xfrm>
          <a:prstGeom prst="rect">
            <a:avLst/>
          </a:prstGeom>
          <a:noFill/>
          <a:ln/>
        </p:spPr>
        <p:txBody>
          <a:bodyPr wrap="square" lIns="0" tIns="0" rIns="0" bIns="0" rtlCol="0" anchor="ctr"/>
          <a:lstStyle/>
          <a:p>
            <a:pPr marL="0" indent="0">
              <a:buNone/>
            </a:pPr>
            <a:r>
              <a:rPr lang="en-US" sz="1300" b="1" kern="0" spc="150" dirty="0">
                <a:solidFill>
                  <a:srgbClr val="C0232A"/>
                </a:solidFill>
                <a:latin typeface="Arial" pitchFamily="34" charset="0"/>
                <a:ea typeface="Arial" pitchFamily="34" charset="-122"/>
                <a:cs typeface="Arial" pitchFamily="34" charset="-120"/>
              </a:rPr>
              <a:t>WALK AWAY WITH THIS</a:t>
            </a:r>
            <a:endParaRPr lang="en-US" sz="1300" dirty="0"/>
          </a:p>
        </p:txBody>
      </p:sp>
      <p:sp>
        <p:nvSpPr>
          <p:cNvPr id="4" name="Text 1"/>
          <p:cNvSpPr/>
          <p:nvPr/>
        </p:nvSpPr>
        <p:spPr>
          <a:xfrm>
            <a:off x="731520" y="1051560"/>
            <a:ext cx="10058400" cy="731520"/>
          </a:xfrm>
          <a:prstGeom prst="rect">
            <a:avLst/>
          </a:prstGeom>
          <a:noFill/>
          <a:ln/>
        </p:spPr>
        <p:txBody>
          <a:bodyPr wrap="square" lIns="0" tIns="0" rIns="0" bIns="0" rtlCol="0" anchor="ctr"/>
          <a:lstStyle/>
          <a:p>
            <a:pPr marL="0" indent="0">
              <a:buNone/>
            </a:pPr>
            <a:r>
              <a:rPr lang="en-US" sz="3200" b="1" kern="0" spc="30" dirty="0">
                <a:solidFill>
                  <a:srgbClr val="FFFFFF"/>
                </a:solidFill>
                <a:latin typeface="Arial" pitchFamily="34" charset="0"/>
                <a:ea typeface="Arial" pitchFamily="34" charset="-122"/>
                <a:cs typeface="Arial" pitchFamily="34" charset="-120"/>
              </a:rPr>
              <a:t>FIVE THINGS TO DO MONDAY</a:t>
            </a:r>
            <a:endParaRPr lang="en-US" sz="3200" dirty="0"/>
          </a:p>
        </p:txBody>
      </p:sp>
      <p:sp>
        <p:nvSpPr>
          <p:cNvPr id="5" name="Shape 2"/>
          <p:cNvSpPr/>
          <p:nvPr/>
        </p:nvSpPr>
        <p:spPr>
          <a:xfrm>
            <a:off x="822960" y="2148840"/>
            <a:ext cx="548640" cy="548640"/>
          </a:xfrm>
          <a:prstGeom prst="ellipse">
            <a:avLst/>
          </a:prstGeom>
          <a:solidFill>
            <a:srgbClr val="C0232A"/>
          </a:solidFill>
          <a:ln/>
        </p:spPr>
        <p:txBody>
          <a:bodyPr/>
          <a:lstStyle/>
          <a:p>
            <a:endParaRPr lang="en-US"/>
          </a:p>
        </p:txBody>
      </p:sp>
      <p:sp>
        <p:nvSpPr>
          <p:cNvPr id="6" name="Text 3"/>
          <p:cNvSpPr/>
          <p:nvPr/>
        </p:nvSpPr>
        <p:spPr>
          <a:xfrm>
            <a:off x="822960" y="2148840"/>
            <a:ext cx="548640" cy="548640"/>
          </a:xfrm>
          <a:prstGeom prst="rect">
            <a:avLst/>
          </a:prstGeom>
          <a:noFill/>
          <a:ln/>
        </p:spPr>
        <p:txBody>
          <a:bodyPr wrap="square" lIns="0" tIns="0" rIns="0" bIns="0"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1</a:t>
            </a:r>
            <a:endParaRPr lang="en-US" sz="2000" dirty="0"/>
          </a:p>
        </p:txBody>
      </p:sp>
      <p:sp>
        <p:nvSpPr>
          <p:cNvPr id="7" name="Text 4"/>
          <p:cNvSpPr/>
          <p:nvPr/>
        </p:nvSpPr>
        <p:spPr>
          <a:xfrm>
            <a:off x="1600200" y="2167128"/>
            <a:ext cx="9692640" cy="502920"/>
          </a:xfrm>
          <a:prstGeom prst="rect">
            <a:avLst/>
          </a:prstGeom>
          <a:noFill/>
          <a:ln/>
        </p:spPr>
        <p:txBody>
          <a:bodyPr wrap="square" lIns="0" tIns="0" rIns="0" bIns="0" rtlCol="0" anchor="ctr"/>
          <a:lstStyle/>
          <a:p>
            <a:pPr marL="0" indent="0">
              <a:buNone/>
            </a:pPr>
            <a:r>
              <a:rPr lang="en-US" sz="1700" dirty="0">
                <a:solidFill>
                  <a:srgbClr val="E4E6E9"/>
                </a:solidFill>
                <a:latin typeface="Arial" pitchFamily="34" charset="0"/>
                <a:ea typeface="Arial" pitchFamily="34" charset="-122"/>
                <a:cs typeface="Arial" pitchFamily="34" charset="-120"/>
              </a:rPr>
              <a:t>Run a needs analysis for your main sport — demands vs. athlete.</a:t>
            </a:r>
            <a:endParaRPr lang="en-US" sz="1700" dirty="0"/>
          </a:p>
        </p:txBody>
      </p:sp>
      <p:sp>
        <p:nvSpPr>
          <p:cNvPr id="8" name="Shape 5"/>
          <p:cNvSpPr/>
          <p:nvPr/>
        </p:nvSpPr>
        <p:spPr>
          <a:xfrm>
            <a:off x="822960" y="2862072"/>
            <a:ext cx="548640" cy="548640"/>
          </a:xfrm>
          <a:prstGeom prst="ellipse">
            <a:avLst/>
          </a:prstGeom>
          <a:solidFill>
            <a:srgbClr val="C0232A"/>
          </a:solidFill>
          <a:ln/>
        </p:spPr>
        <p:txBody>
          <a:bodyPr/>
          <a:lstStyle/>
          <a:p>
            <a:endParaRPr lang="en-US"/>
          </a:p>
        </p:txBody>
      </p:sp>
      <p:sp>
        <p:nvSpPr>
          <p:cNvPr id="9" name="Text 6"/>
          <p:cNvSpPr/>
          <p:nvPr/>
        </p:nvSpPr>
        <p:spPr>
          <a:xfrm>
            <a:off x="822960" y="2862072"/>
            <a:ext cx="548640" cy="548640"/>
          </a:xfrm>
          <a:prstGeom prst="rect">
            <a:avLst/>
          </a:prstGeom>
          <a:noFill/>
          <a:ln/>
        </p:spPr>
        <p:txBody>
          <a:bodyPr wrap="square" lIns="0" tIns="0" rIns="0" bIns="0"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2</a:t>
            </a:r>
            <a:endParaRPr lang="en-US" sz="2000" dirty="0"/>
          </a:p>
        </p:txBody>
      </p:sp>
      <p:sp>
        <p:nvSpPr>
          <p:cNvPr id="10" name="Text 7"/>
          <p:cNvSpPr/>
          <p:nvPr/>
        </p:nvSpPr>
        <p:spPr>
          <a:xfrm>
            <a:off x="1600200" y="2880360"/>
            <a:ext cx="9692640" cy="502920"/>
          </a:xfrm>
          <a:prstGeom prst="rect">
            <a:avLst/>
          </a:prstGeom>
          <a:noFill/>
          <a:ln/>
        </p:spPr>
        <p:txBody>
          <a:bodyPr wrap="square" lIns="0" tIns="0" rIns="0" bIns="0" rtlCol="0" anchor="ctr"/>
          <a:lstStyle/>
          <a:p>
            <a:pPr marL="0" indent="0">
              <a:buNone/>
            </a:pPr>
            <a:r>
              <a:rPr lang="en-US" sz="1700" dirty="0">
                <a:solidFill>
                  <a:srgbClr val="E4E6E9"/>
                </a:solidFill>
                <a:latin typeface="Arial" pitchFamily="34" charset="0"/>
                <a:ea typeface="Arial" pitchFamily="34" charset="-122"/>
                <a:cs typeface="Arial" pitchFamily="34" charset="-120"/>
              </a:rPr>
              <a:t>Pick 3–5 KPIs you can measure with what you already own.</a:t>
            </a:r>
            <a:endParaRPr lang="en-US" sz="1700" dirty="0"/>
          </a:p>
        </p:txBody>
      </p:sp>
      <p:sp>
        <p:nvSpPr>
          <p:cNvPr id="11" name="Shape 8"/>
          <p:cNvSpPr/>
          <p:nvPr/>
        </p:nvSpPr>
        <p:spPr>
          <a:xfrm>
            <a:off x="822960" y="3575304"/>
            <a:ext cx="548640" cy="548640"/>
          </a:xfrm>
          <a:prstGeom prst="ellipse">
            <a:avLst/>
          </a:prstGeom>
          <a:solidFill>
            <a:srgbClr val="C0232A"/>
          </a:solidFill>
          <a:ln/>
        </p:spPr>
        <p:txBody>
          <a:bodyPr/>
          <a:lstStyle/>
          <a:p>
            <a:endParaRPr lang="en-US"/>
          </a:p>
        </p:txBody>
      </p:sp>
      <p:sp>
        <p:nvSpPr>
          <p:cNvPr id="12" name="Text 9"/>
          <p:cNvSpPr/>
          <p:nvPr/>
        </p:nvSpPr>
        <p:spPr>
          <a:xfrm>
            <a:off x="822960" y="3575304"/>
            <a:ext cx="548640" cy="548640"/>
          </a:xfrm>
          <a:prstGeom prst="rect">
            <a:avLst/>
          </a:prstGeom>
          <a:noFill/>
          <a:ln/>
        </p:spPr>
        <p:txBody>
          <a:bodyPr wrap="square" lIns="0" tIns="0" rIns="0" bIns="0"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3</a:t>
            </a:r>
            <a:endParaRPr lang="en-US" sz="2000" dirty="0"/>
          </a:p>
        </p:txBody>
      </p:sp>
      <p:sp>
        <p:nvSpPr>
          <p:cNvPr id="13" name="Text 10"/>
          <p:cNvSpPr/>
          <p:nvPr/>
        </p:nvSpPr>
        <p:spPr>
          <a:xfrm>
            <a:off x="1600200" y="3593592"/>
            <a:ext cx="9692640" cy="502920"/>
          </a:xfrm>
          <a:prstGeom prst="rect">
            <a:avLst/>
          </a:prstGeom>
          <a:noFill/>
          <a:ln/>
        </p:spPr>
        <p:txBody>
          <a:bodyPr wrap="square" lIns="0" tIns="0" rIns="0" bIns="0" rtlCol="0" anchor="ctr"/>
          <a:lstStyle/>
          <a:p>
            <a:pPr marL="0" indent="0">
              <a:buNone/>
            </a:pPr>
            <a:r>
              <a:rPr lang="en-US" sz="1700" dirty="0">
                <a:solidFill>
                  <a:srgbClr val="E4E6E9"/>
                </a:solidFill>
                <a:latin typeface="Arial" pitchFamily="34" charset="0"/>
                <a:ea typeface="Arial" pitchFamily="34" charset="-122"/>
                <a:cs typeface="Arial" pitchFamily="34" charset="-120"/>
              </a:rPr>
              <a:t>Lock a standardized testing protocol and a place to record it.</a:t>
            </a:r>
            <a:endParaRPr lang="en-US" sz="1700" dirty="0"/>
          </a:p>
        </p:txBody>
      </p:sp>
      <p:sp>
        <p:nvSpPr>
          <p:cNvPr id="14" name="Shape 11"/>
          <p:cNvSpPr/>
          <p:nvPr/>
        </p:nvSpPr>
        <p:spPr>
          <a:xfrm>
            <a:off x="822960" y="4288536"/>
            <a:ext cx="548640" cy="548640"/>
          </a:xfrm>
          <a:prstGeom prst="ellipse">
            <a:avLst/>
          </a:prstGeom>
          <a:solidFill>
            <a:srgbClr val="C0232A"/>
          </a:solidFill>
          <a:ln/>
        </p:spPr>
        <p:txBody>
          <a:bodyPr/>
          <a:lstStyle/>
          <a:p>
            <a:endParaRPr lang="en-US"/>
          </a:p>
        </p:txBody>
      </p:sp>
      <p:sp>
        <p:nvSpPr>
          <p:cNvPr id="15" name="Text 12"/>
          <p:cNvSpPr/>
          <p:nvPr/>
        </p:nvSpPr>
        <p:spPr>
          <a:xfrm>
            <a:off x="822960" y="4288536"/>
            <a:ext cx="548640" cy="548640"/>
          </a:xfrm>
          <a:prstGeom prst="rect">
            <a:avLst/>
          </a:prstGeom>
          <a:noFill/>
          <a:ln/>
        </p:spPr>
        <p:txBody>
          <a:bodyPr wrap="square" lIns="0" tIns="0" rIns="0" bIns="0"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4</a:t>
            </a:r>
            <a:endParaRPr lang="en-US" sz="2000" dirty="0"/>
          </a:p>
        </p:txBody>
      </p:sp>
      <p:sp>
        <p:nvSpPr>
          <p:cNvPr id="16" name="Text 13"/>
          <p:cNvSpPr/>
          <p:nvPr/>
        </p:nvSpPr>
        <p:spPr>
          <a:xfrm>
            <a:off x="1600200" y="4306824"/>
            <a:ext cx="9692640" cy="502920"/>
          </a:xfrm>
          <a:prstGeom prst="rect">
            <a:avLst/>
          </a:prstGeom>
          <a:noFill/>
          <a:ln/>
        </p:spPr>
        <p:txBody>
          <a:bodyPr wrap="square" lIns="0" tIns="0" rIns="0" bIns="0" rtlCol="0" anchor="ctr"/>
          <a:lstStyle/>
          <a:p>
            <a:pPr marL="0" indent="0">
              <a:buNone/>
            </a:pPr>
            <a:r>
              <a:rPr lang="en-US" sz="1700" dirty="0">
                <a:solidFill>
                  <a:srgbClr val="E4E6E9"/>
                </a:solidFill>
                <a:latin typeface="Arial" pitchFamily="34" charset="0"/>
                <a:ea typeface="Arial" pitchFamily="34" charset="-122"/>
                <a:cs typeface="Arial" pitchFamily="34" charset="-120"/>
              </a:rPr>
              <a:t>Sketch your training year backward from competition dates.</a:t>
            </a:r>
            <a:endParaRPr lang="en-US" sz="1700" dirty="0"/>
          </a:p>
        </p:txBody>
      </p:sp>
      <p:sp>
        <p:nvSpPr>
          <p:cNvPr id="17" name="Shape 14"/>
          <p:cNvSpPr/>
          <p:nvPr/>
        </p:nvSpPr>
        <p:spPr>
          <a:xfrm>
            <a:off x="822960" y="5001768"/>
            <a:ext cx="548640" cy="548640"/>
          </a:xfrm>
          <a:prstGeom prst="ellipse">
            <a:avLst/>
          </a:prstGeom>
          <a:solidFill>
            <a:srgbClr val="C0232A"/>
          </a:solidFill>
          <a:ln/>
        </p:spPr>
        <p:txBody>
          <a:bodyPr/>
          <a:lstStyle/>
          <a:p>
            <a:endParaRPr lang="en-US"/>
          </a:p>
        </p:txBody>
      </p:sp>
      <p:sp>
        <p:nvSpPr>
          <p:cNvPr id="18" name="Text 15"/>
          <p:cNvSpPr/>
          <p:nvPr/>
        </p:nvSpPr>
        <p:spPr>
          <a:xfrm>
            <a:off x="822960" y="5001768"/>
            <a:ext cx="548640" cy="548640"/>
          </a:xfrm>
          <a:prstGeom prst="rect">
            <a:avLst/>
          </a:prstGeom>
          <a:noFill/>
          <a:ln/>
        </p:spPr>
        <p:txBody>
          <a:bodyPr wrap="square" lIns="0" tIns="0" rIns="0" bIns="0"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5</a:t>
            </a:r>
            <a:endParaRPr lang="en-US" sz="2000" dirty="0"/>
          </a:p>
        </p:txBody>
      </p:sp>
      <p:sp>
        <p:nvSpPr>
          <p:cNvPr id="19" name="Text 16"/>
          <p:cNvSpPr/>
          <p:nvPr/>
        </p:nvSpPr>
        <p:spPr>
          <a:xfrm>
            <a:off x="1600200" y="5020056"/>
            <a:ext cx="9692640" cy="502920"/>
          </a:xfrm>
          <a:prstGeom prst="rect">
            <a:avLst/>
          </a:prstGeom>
          <a:noFill/>
          <a:ln/>
        </p:spPr>
        <p:txBody>
          <a:bodyPr wrap="square" lIns="0" tIns="0" rIns="0" bIns="0" rtlCol="0" anchor="ctr"/>
          <a:lstStyle/>
          <a:p>
            <a:pPr marL="0" indent="0">
              <a:buNone/>
            </a:pPr>
            <a:r>
              <a:rPr lang="en-US" sz="1700" dirty="0">
                <a:solidFill>
                  <a:srgbClr val="E4E6E9"/>
                </a:solidFill>
                <a:latin typeface="Arial" pitchFamily="34" charset="0"/>
                <a:ea typeface="Arial" pitchFamily="34" charset="-122"/>
                <a:cs typeface="Arial" pitchFamily="34" charset="-120"/>
              </a:rPr>
              <a:t>Set one team nutrition standard and one sleep standard.</a:t>
            </a:r>
            <a:endParaRPr lang="en-US" sz="17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113</a:t>
            </a:r>
            <a:endParaRPr lang="en-US" sz="10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9">
    <p:bg>
      <p:bgPr>
        <a:solidFill>
          <a:srgbClr val="F2F3F4"/>
        </a:solidFill>
        <a:effectLst/>
      </p:bgPr>
    </p:bg>
    <p:spTree>
      <p:nvGrpSpPr>
        <p:cNvPr id="1" name=""/>
        <p:cNvGrpSpPr/>
        <p:nvPr/>
      </p:nvGrpSpPr>
      <p:grpSpPr>
        <a:xfrm>
          <a:off x="0" y="0"/>
          <a:ext cx="0" cy="0"/>
          <a:chOff x="0" y="0"/>
          <a:chExt cx="0" cy="0"/>
        </a:xfrm>
      </p:grpSpPr>
      <p:sp>
        <p:nvSpPr>
          <p:cNvPr id="2" name="Shape 0"/>
          <p:cNvSpPr/>
          <p:nvPr/>
        </p:nvSpPr>
        <p:spPr>
          <a:xfrm>
            <a:off x="0" y="0"/>
            <a:ext cx="12161520" cy="2468880"/>
          </a:xfrm>
          <a:prstGeom prst="rect">
            <a:avLst/>
          </a:prstGeom>
          <a:solidFill>
            <a:srgbClr val="1C1C1C"/>
          </a:solidFill>
          <a:ln/>
        </p:spPr>
        <p:txBody>
          <a:bodyPr/>
          <a:lstStyle/>
          <a:p>
            <a:endParaRPr lang="en-US"/>
          </a:p>
        </p:txBody>
      </p:sp>
      <p:pic>
        <p:nvPicPr>
          <p:cNvPr id="3" name="Image 0" descr="/home/claude/logo_trans.png"/>
          <p:cNvPicPr>
            <a:picLocks noChangeAspect="1"/>
          </p:cNvPicPr>
          <p:nvPr/>
        </p:nvPicPr>
        <p:blipFill>
          <a:blip r:embed="rId2"/>
          <a:stretch>
            <a:fillRect/>
          </a:stretch>
        </p:blipFill>
        <p:spPr>
          <a:xfrm>
            <a:off x="9509760" y="320040"/>
            <a:ext cx="1828800" cy="1828800"/>
          </a:xfrm>
          <a:prstGeom prst="rect">
            <a:avLst/>
          </a:prstGeom>
        </p:spPr>
      </p:pic>
      <p:sp>
        <p:nvSpPr>
          <p:cNvPr id="4" name="Text 1"/>
          <p:cNvSpPr/>
          <p:nvPr/>
        </p:nvSpPr>
        <p:spPr>
          <a:xfrm>
            <a:off x="731520" y="731520"/>
            <a:ext cx="8229600" cy="914400"/>
          </a:xfrm>
          <a:prstGeom prst="rect">
            <a:avLst/>
          </a:prstGeom>
          <a:noFill/>
          <a:ln/>
        </p:spPr>
        <p:txBody>
          <a:bodyPr wrap="square" lIns="0" tIns="0" rIns="0" bIns="0" rtlCol="0" anchor="ctr"/>
          <a:lstStyle/>
          <a:p>
            <a:pPr marL="0" indent="0">
              <a:buNone/>
            </a:pPr>
            <a:r>
              <a:rPr lang="en-US" sz="4400" b="1" kern="0" spc="30" dirty="0">
                <a:solidFill>
                  <a:srgbClr val="FFFFFF"/>
                </a:solidFill>
                <a:latin typeface="Arial" pitchFamily="34" charset="0"/>
                <a:ea typeface="Arial" pitchFamily="34" charset="-122"/>
                <a:cs typeface="Arial" pitchFamily="34" charset="-120"/>
              </a:rPr>
              <a:t>THANK YOU</a:t>
            </a:r>
            <a:endParaRPr lang="en-US" sz="4400" dirty="0"/>
          </a:p>
        </p:txBody>
      </p:sp>
      <p:sp>
        <p:nvSpPr>
          <p:cNvPr id="5" name="Text 2"/>
          <p:cNvSpPr/>
          <p:nvPr/>
        </p:nvSpPr>
        <p:spPr>
          <a:xfrm>
            <a:off x="758952" y="1645920"/>
            <a:ext cx="8229600" cy="457200"/>
          </a:xfrm>
          <a:prstGeom prst="rect">
            <a:avLst/>
          </a:prstGeom>
          <a:noFill/>
          <a:ln/>
        </p:spPr>
        <p:txBody>
          <a:bodyPr wrap="square" lIns="0" tIns="0" rIns="0" bIns="0" rtlCol="0" anchor="ctr"/>
          <a:lstStyle/>
          <a:p>
            <a:pPr marL="0" indent="0">
              <a:buNone/>
            </a:pPr>
            <a:r>
              <a:rPr lang="en-US" sz="1700" dirty="0">
                <a:solidFill>
                  <a:srgbClr val="C9CCD0"/>
                </a:solidFill>
                <a:latin typeface="Arial" pitchFamily="34" charset="0"/>
                <a:ea typeface="Arial" pitchFamily="34" charset="-122"/>
                <a:cs typeface="Arial" pitchFamily="34" charset="-120"/>
              </a:rPr>
              <a:t>Questions — and let's talk programming.</a:t>
            </a:r>
            <a:endParaRPr lang="en-US" sz="1700" dirty="0"/>
          </a:p>
        </p:txBody>
      </p:sp>
      <p:sp>
        <p:nvSpPr>
          <p:cNvPr id="6" name="Shape 3"/>
          <p:cNvSpPr/>
          <p:nvPr/>
        </p:nvSpPr>
        <p:spPr>
          <a:xfrm>
            <a:off x="731520" y="2880360"/>
            <a:ext cx="10698480" cy="2514600"/>
          </a:xfrm>
          <a:prstGeom prst="roundRect">
            <a:avLst>
              <a:gd name="adj" fmla="val 3636"/>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7" name="Text 4"/>
          <p:cNvSpPr/>
          <p:nvPr/>
        </p:nvSpPr>
        <p:spPr>
          <a:xfrm>
            <a:off x="1097280" y="3200400"/>
            <a:ext cx="10058400" cy="457200"/>
          </a:xfrm>
          <a:prstGeom prst="rect">
            <a:avLst/>
          </a:prstGeom>
          <a:noFill/>
          <a:ln/>
        </p:spPr>
        <p:txBody>
          <a:bodyPr wrap="square" lIns="0" tIns="0" rIns="0" bIns="0" rtlCol="0" anchor="ctr"/>
          <a:lstStyle/>
          <a:p>
            <a:pPr marL="0" indent="0">
              <a:buNone/>
            </a:pPr>
            <a:r>
              <a:rPr lang="en-US" sz="2200" b="1" kern="0" spc="30" dirty="0">
                <a:solidFill>
                  <a:srgbClr val="1C1C1C"/>
                </a:solidFill>
                <a:latin typeface="Arial" pitchFamily="34" charset="0"/>
                <a:ea typeface="Arial" pitchFamily="34" charset="-122"/>
                <a:cs typeface="Arial" pitchFamily="34" charset="-120"/>
              </a:rPr>
              <a:t>WANT A PROGRAM BUILT FOR YOUR SCHOOL?</a:t>
            </a:r>
            <a:endParaRPr lang="en-US" sz="2200" dirty="0"/>
          </a:p>
        </p:txBody>
      </p:sp>
      <p:sp>
        <p:nvSpPr>
          <p:cNvPr id="8" name="Text 5"/>
          <p:cNvSpPr/>
          <p:nvPr/>
        </p:nvSpPr>
        <p:spPr>
          <a:xfrm>
            <a:off x="1097280" y="3703320"/>
            <a:ext cx="9875520" cy="457200"/>
          </a:xfrm>
          <a:prstGeom prst="rect">
            <a:avLst/>
          </a:prstGeom>
          <a:noFill/>
          <a:ln/>
        </p:spPr>
        <p:txBody>
          <a:bodyPr wrap="square" lIns="0" tIns="0" rIns="0" bIns="0" rtlCol="0" anchor="ctr"/>
          <a:lstStyle/>
          <a:p>
            <a:pPr marL="0" indent="0">
              <a:buNone/>
            </a:pPr>
            <a:r>
              <a:rPr lang="en-US" sz="1500" dirty="0">
                <a:solidFill>
                  <a:srgbClr val="6A6E73"/>
                </a:solidFill>
                <a:latin typeface="Arial" pitchFamily="34" charset="0"/>
                <a:ea typeface="Arial" pitchFamily="34" charset="-122"/>
                <a:cs typeface="Arial" pitchFamily="34" charset="-120"/>
              </a:rPr>
              <a:t>We'll have a straight-up conversation about fit — no pressure, no canned pitch.</a:t>
            </a:r>
            <a:endParaRPr lang="en-US" sz="1500" dirty="0"/>
          </a:p>
        </p:txBody>
      </p:sp>
      <p:sp>
        <p:nvSpPr>
          <p:cNvPr id="9" name="Shape 6"/>
          <p:cNvSpPr/>
          <p:nvPr/>
        </p:nvSpPr>
        <p:spPr>
          <a:xfrm>
            <a:off x="1097280" y="4434840"/>
            <a:ext cx="457200" cy="457200"/>
          </a:xfrm>
          <a:prstGeom prst="ellipse">
            <a:avLst/>
          </a:prstGeom>
          <a:solidFill>
            <a:srgbClr val="C0232A"/>
          </a:solidFill>
          <a:ln/>
        </p:spPr>
        <p:txBody>
          <a:bodyPr/>
          <a:lstStyle/>
          <a:p>
            <a:endParaRPr lang="en-US"/>
          </a:p>
        </p:txBody>
      </p:sp>
      <p:pic>
        <p:nvPicPr>
          <p:cNvPr id="10" name="Image 1" descr="preencoded.png"/>
          <p:cNvPicPr>
            <a:picLocks noChangeAspect="1"/>
          </p:cNvPicPr>
          <p:nvPr/>
        </p:nvPicPr>
        <p:blipFill>
          <a:blip r:embed="rId3"/>
          <a:stretch>
            <a:fillRect/>
          </a:stretch>
        </p:blipFill>
        <p:spPr>
          <a:xfrm>
            <a:off x="1207008" y="4544568"/>
            <a:ext cx="237744" cy="237744"/>
          </a:xfrm>
          <a:prstGeom prst="rect">
            <a:avLst/>
          </a:prstGeom>
        </p:spPr>
      </p:pic>
      <p:sp>
        <p:nvSpPr>
          <p:cNvPr id="11" name="Text 7"/>
          <p:cNvSpPr/>
          <p:nvPr/>
        </p:nvSpPr>
        <p:spPr>
          <a:xfrm>
            <a:off x="1691640" y="4434840"/>
            <a:ext cx="3017520" cy="457200"/>
          </a:xfrm>
          <a:prstGeom prst="rect">
            <a:avLst/>
          </a:prstGeom>
          <a:noFill/>
          <a:ln/>
        </p:spPr>
        <p:txBody>
          <a:bodyPr wrap="square" lIns="0" tIns="0" rIns="0" bIns="0" rtlCol="0" anchor="ctr"/>
          <a:lstStyle/>
          <a:p>
            <a:pPr marL="0" indent="0">
              <a:buNone/>
            </a:pPr>
            <a:r>
              <a:rPr lang="en-US" sz="1400" b="1" dirty="0">
                <a:solidFill>
                  <a:srgbClr val="1C1C1C"/>
                </a:solidFill>
                <a:latin typeface="Arial" pitchFamily="34" charset="0"/>
                <a:ea typeface="Arial" pitchFamily="34" charset="-122"/>
                <a:cs typeface="Arial" pitchFamily="34" charset="-120"/>
              </a:rPr>
              <a:t>nebraskasc.com</a:t>
            </a:r>
            <a:endParaRPr lang="en-US" sz="1400" dirty="0"/>
          </a:p>
        </p:txBody>
      </p:sp>
      <p:sp>
        <p:nvSpPr>
          <p:cNvPr id="12" name="Shape 8"/>
          <p:cNvSpPr/>
          <p:nvPr/>
        </p:nvSpPr>
        <p:spPr>
          <a:xfrm>
            <a:off x="4617720" y="4434840"/>
            <a:ext cx="457200" cy="457200"/>
          </a:xfrm>
          <a:prstGeom prst="ellipse">
            <a:avLst/>
          </a:prstGeom>
          <a:solidFill>
            <a:srgbClr val="C0232A"/>
          </a:solidFill>
          <a:ln/>
        </p:spPr>
        <p:txBody>
          <a:bodyPr/>
          <a:lstStyle/>
          <a:p>
            <a:endParaRPr lang="en-US"/>
          </a:p>
        </p:txBody>
      </p:sp>
      <p:pic>
        <p:nvPicPr>
          <p:cNvPr id="13" name="Image 2" descr="preencoded.png"/>
          <p:cNvPicPr>
            <a:picLocks noChangeAspect="1"/>
          </p:cNvPicPr>
          <p:nvPr/>
        </p:nvPicPr>
        <p:blipFill>
          <a:blip r:embed="rId4"/>
          <a:stretch>
            <a:fillRect/>
          </a:stretch>
        </p:blipFill>
        <p:spPr>
          <a:xfrm>
            <a:off x="4727448" y="4544568"/>
            <a:ext cx="237744" cy="237744"/>
          </a:xfrm>
          <a:prstGeom prst="rect">
            <a:avLst/>
          </a:prstGeom>
        </p:spPr>
      </p:pic>
      <p:sp>
        <p:nvSpPr>
          <p:cNvPr id="14" name="Text 9"/>
          <p:cNvSpPr/>
          <p:nvPr/>
        </p:nvSpPr>
        <p:spPr>
          <a:xfrm>
            <a:off x="5212080" y="4434840"/>
            <a:ext cx="3017520" cy="457200"/>
          </a:xfrm>
          <a:prstGeom prst="rect">
            <a:avLst/>
          </a:prstGeom>
          <a:noFill/>
          <a:ln/>
        </p:spPr>
        <p:txBody>
          <a:bodyPr wrap="square" lIns="0" tIns="0" rIns="0" bIns="0" rtlCol="0" anchor="ctr"/>
          <a:lstStyle/>
          <a:p>
            <a:pPr marL="0" indent="0">
              <a:buNone/>
            </a:pPr>
            <a:r>
              <a:rPr lang="en-US" sz="1400" b="1" dirty="0">
                <a:solidFill>
                  <a:srgbClr val="1C1C1C"/>
                </a:solidFill>
                <a:latin typeface="Arial" pitchFamily="34" charset="0"/>
                <a:ea typeface="Arial" pitchFamily="34" charset="-122"/>
                <a:cs typeface="Arial" pitchFamily="34" charset="-120"/>
              </a:rPr>
              <a:t>nebraskasc.com/contact</a:t>
            </a:r>
            <a:endParaRPr lang="en-US" sz="1400" dirty="0"/>
          </a:p>
        </p:txBody>
      </p:sp>
      <p:sp>
        <p:nvSpPr>
          <p:cNvPr id="15" name="Shape 10"/>
          <p:cNvSpPr/>
          <p:nvPr/>
        </p:nvSpPr>
        <p:spPr>
          <a:xfrm>
            <a:off x="8138160" y="4434840"/>
            <a:ext cx="457200" cy="457200"/>
          </a:xfrm>
          <a:prstGeom prst="ellipse">
            <a:avLst/>
          </a:prstGeom>
          <a:solidFill>
            <a:srgbClr val="C0232A"/>
          </a:solidFill>
          <a:ln/>
        </p:spPr>
        <p:txBody>
          <a:bodyPr/>
          <a:lstStyle/>
          <a:p>
            <a:endParaRPr lang="en-US"/>
          </a:p>
        </p:txBody>
      </p:sp>
      <p:pic>
        <p:nvPicPr>
          <p:cNvPr id="16" name="Image 3" descr="preencoded.png"/>
          <p:cNvPicPr>
            <a:picLocks noChangeAspect="1"/>
          </p:cNvPicPr>
          <p:nvPr/>
        </p:nvPicPr>
        <p:blipFill>
          <a:blip r:embed="rId5"/>
          <a:stretch>
            <a:fillRect/>
          </a:stretch>
        </p:blipFill>
        <p:spPr>
          <a:xfrm>
            <a:off x="8247888" y="4544568"/>
            <a:ext cx="237744" cy="237744"/>
          </a:xfrm>
          <a:prstGeom prst="rect">
            <a:avLst/>
          </a:prstGeom>
        </p:spPr>
      </p:pic>
      <p:sp>
        <p:nvSpPr>
          <p:cNvPr id="17" name="Text 11"/>
          <p:cNvSpPr/>
          <p:nvPr/>
        </p:nvSpPr>
        <p:spPr>
          <a:xfrm>
            <a:off x="8732520" y="4434840"/>
            <a:ext cx="3017520" cy="457200"/>
          </a:xfrm>
          <a:prstGeom prst="rect">
            <a:avLst/>
          </a:prstGeom>
          <a:noFill/>
          <a:ln/>
        </p:spPr>
        <p:txBody>
          <a:bodyPr wrap="square" lIns="0" tIns="0" rIns="0" bIns="0" rtlCol="0" anchor="ctr"/>
          <a:lstStyle/>
          <a:p>
            <a:pPr marL="0" indent="0">
              <a:buNone/>
            </a:pPr>
            <a:r>
              <a:rPr lang="en-US" sz="1400" b="1" dirty="0">
                <a:solidFill>
                  <a:srgbClr val="1C1C1C"/>
                </a:solidFill>
                <a:latin typeface="Arial" pitchFamily="34" charset="0"/>
                <a:ea typeface="Arial" pitchFamily="34" charset="-122"/>
                <a:cs typeface="Arial" pitchFamily="34" charset="-120"/>
              </a:rPr>
              <a:t>NSAA Official Partner</a:t>
            </a:r>
            <a:endParaRPr lang="en-US" sz="1400" dirty="0"/>
          </a:p>
        </p:txBody>
      </p:sp>
      <p:sp>
        <p:nvSpPr>
          <p:cNvPr id="18" name="Text 12"/>
          <p:cNvSpPr/>
          <p:nvPr/>
        </p:nvSpPr>
        <p:spPr>
          <a:xfrm>
            <a:off x="731520" y="6263640"/>
            <a:ext cx="10698480" cy="274320"/>
          </a:xfrm>
          <a:prstGeom prst="rect">
            <a:avLst/>
          </a:prstGeom>
          <a:noFill/>
          <a:ln/>
        </p:spPr>
        <p:txBody>
          <a:bodyPr wrap="square" lIns="0" tIns="0" rIns="0" bIns="0" rtlCol="0" anchor="ctr"/>
          <a:lstStyle/>
          <a:p>
            <a:pPr marL="0" indent="0">
              <a:buNone/>
            </a:pPr>
            <a:r>
              <a:rPr lang="en-US" sz="1000" b="1" kern="0" spc="50" dirty="0">
                <a:solidFill>
                  <a:srgbClr val="8A8E93"/>
                </a:solidFill>
                <a:latin typeface="Arial" pitchFamily="34" charset="0"/>
                <a:ea typeface="Arial" pitchFamily="34" charset="-122"/>
                <a:cs typeface="Arial" pitchFamily="34" charset="-120"/>
              </a:rPr>
              <a:t>NEBRASKA STRENGTH &amp; CONDITIONING   /   NSAA OFFICIAL PARTNER   /   NEBRASKASC.COM</a:t>
            </a:r>
            <a:endParaRPr lang="en-US" sz="10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114</a:t>
            </a:r>
            <a:endParaRPr lang="en-US" sz="10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62">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3246120"/>
            <a:ext cx="12188952" cy="54864"/>
          </a:xfrm>
          <a:prstGeom prst="rect">
            <a:avLst/>
          </a:prstGeom>
          <a:solidFill>
            <a:srgbClr val="2E9C86"/>
          </a:solidFill>
          <a:ln/>
        </p:spPr>
        <p:txBody>
          <a:bodyPr/>
          <a:lstStyle/>
          <a:p>
            <a:endParaRPr lang="en-US"/>
          </a:p>
        </p:txBody>
      </p:sp>
      <p:sp>
        <p:nvSpPr>
          <p:cNvPr id="3" name="Text 1"/>
          <p:cNvSpPr/>
          <p:nvPr/>
        </p:nvSpPr>
        <p:spPr>
          <a:xfrm>
            <a:off x="548640" y="2331720"/>
            <a:ext cx="11091672" cy="1005840"/>
          </a:xfrm>
          <a:prstGeom prst="rect">
            <a:avLst/>
          </a:prstGeom>
          <a:noFill/>
          <a:ln/>
        </p:spPr>
        <p:txBody>
          <a:bodyPr wrap="square" lIns="0" tIns="0" rIns="0" bIns="0"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Thank you.</a:t>
            </a:r>
            <a:endParaRPr lang="en-US" sz="4000" dirty="0"/>
          </a:p>
        </p:txBody>
      </p:sp>
      <p:sp>
        <p:nvSpPr>
          <p:cNvPr id="4" name="Text 2"/>
          <p:cNvSpPr/>
          <p:nvPr/>
        </p:nvSpPr>
        <p:spPr>
          <a:xfrm>
            <a:off x="1005840" y="3429000"/>
            <a:ext cx="10177272" cy="548640"/>
          </a:xfrm>
          <a:prstGeom prst="rect">
            <a:avLst/>
          </a:prstGeom>
          <a:noFill/>
          <a:ln/>
        </p:spPr>
        <p:txBody>
          <a:bodyPr wrap="square" lIns="0" tIns="0" rIns="0" bIns="0" rtlCol="0" anchor="ctr"/>
          <a:lstStyle/>
          <a:p>
            <a:pPr marL="0" indent="0" algn="ctr">
              <a:buNone/>
            </a:pPr>
            <a:r>
              <a:rPr lang="en-US" sz="1400" i="1" dirty="0">
                <a:solidFill>
                  <a:srgbClr val="C7C7CC"/>
                </a:solidFill>
                <a:latin typeface="Calibri" pitchFamily="34" charset="0"/>
                <a:ea typeface="Calibri" pitchFamily="34" charset="-122"/>
                <a:cs typeface="Calibri" pitchFamily="34" charset="-120"/>
              </a:rPr>
              <a:t>Contact bkmitta@huskers.com</a:t>
            </a:r>
            <a:endParaRPr lang="en-US" sz="1400" dirty="0"/>
          </a:p>
        </p:txBody>
      </p:sp>
      <p:sp>
        <p:nvSpPr>
          <p:cNvPr id="5"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6"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115</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Biomechanics</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The cardinal planes every movement pattern lives in</a:t>
            </a:r>
            <a:endParaRPr lang="en-US" sz="1300" dirty="0"/>
          </a:p>
        </p:txBody>
      </p:sp>
      <p:sp>
        <p:nvSpPr>
          <p:cNvPr id="4" name="Text 2"/>
          <p:cNvSpPr/>
          <p:nvPr/>
        </p:nvSpPr>
        <p:spPr>
          <a:xfrm>
            <a:off x="640080" y="1600200"/>
            <a:ext cx="10908792" cy="457200"/>
          </a:xfrm>
          <a:prstGeom prst="rect">
            <a:avLst/>
          </a:prstGeom>
          <a:noFill/>
          <a:ln/>
        </p:spPr>
        <p:txBody>
          <a:bodyPr wrap="square" rtlCol="0" anchor="ctr"/>
          <a:lstStyle/>
          <a:p>
            <a:pPr marL="0" indent="0" algn="ctr">
              <a:buNone/>
            </a:pPr>
            <a:r>
              <a:rPr lang="en-US" sz="1700" b="1" dirty="0">
                <a:solidFill>
                  <a:srgbClr val="E8A23A"/>
                </a:solidFill>
                <a:latin typeface="Calibri" pitchFamily="34" charset="0"/>
                <a:ea typeface="Calibri" pitchFamily="34" charset="-122"/>
                <a:cs typeface="Calibri" pitchFamily="34" charset="-120"/>
              </a:rPr>
              <a:t>Cardinal Planes:  Sagittal   •   Frontal   •   Transverse</a:t>
            </a:r>
            <a:endParaRPr lang="en-US" sz="1700" dirty="0"/>
          </a:p>
        </p:txBody>
      </p:sp>
      <p:pic>
        <p:nvPicPr>
          <p:cNvPr id="5" name="Image 0" descr="/sessions/peaceful-trusting-ritchie/mnt/outputs/diagrams_principles/03_cardinal_planes.png"/>
          <p:cNvPicPr>
            <a:picLocks noChangeAspect="1"/>
          </p:cNvPicPr>
          <p:nvPr/>
        </p:nvPicPr>
        <p:blipFill>
          <a:blip r:embed="rId3"/>
          <a:stretch>
            <a:fillRect/>
          </a:stretch>
        </p:blipFill>
        <p:spPr>
          <a:xfrm>
            <a:off x="790956" y="2148840"/>
            <a:ext cx="10607040" cy="4828405"/>
          </a:xfrm>
          <a:prstGeom prst="rect">
            <a:avLst/>
          </a:prstGeom>
        </p:spPr>
      </p:pic>
      <p:sp>
        <p:nvSpPr>
          <p:cNvPr id="6"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7"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Cardinal Movements</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The movement patterns that cover the full range of biomechanics</a:t>
            </a:r>
            <a:endParaRPr lang="en-US" sz="1300" dirty="0"/>
          </a:p>
        </p:txBody>
      </p:sp>
      <p:sp>
        <p:nvSpPr>
          <p:cNvPr id="4" name="Shape 2"/>
          <p:cNvSpPr/>
          <p:nvPr/>
        </p:nvSpPr>
        <p:spPr>
          <a:xfrm>
            <a:off x="813816" y="1911096"/>
            <a:ext cx="73152" cy="502920"/>
          </a:xfrm>
          <a:prstGeom prst="rect">
            <a:avLst/>
          </a:prstGeom>
          <a:solidFill>
            <a:srgbClr val="D7263D"/>
          </a:solidFill>
          <a:ln/>
        </p:spPr>
        <p:txBody>
          <a:bodyPr/>
          <a:lstStyle/>
          <a:p>
            <a:endParaRPr lang="en-US"/>
          </a:p>
        </p:txBody>
      </p:sp>
      <p:sp>
        <p:nvSpPr>
          <p:cNvPr id="5" name="Text 3"/>
          <p:cNvSpPr/>
          <p:nvPr/>
        </p:nvSpPr>
        <p:spPr>
          <a:xfrm>
            <a:off x="1088136" y="1874520"/>
            <a:ext cx="4846320" cy="594360"/>
          </a:xfrm>
          <a:prstGeom prst="rect">
            <a:avLst/>
          </a:prstGeom>
          <a:noFill/>
          <a:ln/>
        </p:spPr>
        <p:txBody>
          <a:bodyPr wrap="square" rtlCol="0" anchor="ctr"/>
          <a:lstStyle/>
          <a:p>
            <a:pPr marL="0" indent="0">
              <a:lnSpc>
                <a:spcPct val="115000"/>
              </a:lnSpc>
              <a:buNone/>
            </a:pPr>
            <a:r>
              <a:rPr lang="en-US" sz="1500" b="1" dirty="0">
                <a:solidFill>
                  <a:srgbClr val="1C1C1E"/>
                </a:solidFill>
                <a:latin typeface="Calibri" pitchFamily="34" charset="0"/>
                <a:ea typeface="Calibri" pitchFamily="34" charset="-122"/>
                <a:cs typeface="Calibri" pitchFamily="34" charset="-120"/>
              </a:rPr>
              <a:t>Squat</a:t>
            </a:r>
            <a:endParaRPr lang="en-US" sz="1500" dirty="0"/>
          </a:p>
        </p:txBody>
      </p:sp>
      <p:sp>
        <p:nvSpPr>
          <p:cNvPr id="6" name="Shape 4"/>
          <p:cNvSpPr/>
          <p:nvPr/>
        </p:nvSpPr>
        <p:spPr>
          <a:xfrm>
            <a:off x="813816" y="2825496"/>
            <a:ext cx="73152" cy="502920"/>
          </a:xfrm>
          <a:prstGeom prst="rect">
            <a:avLst/>
          </a:prstGeom>
          <a:solidFill>
            <a:srgbClr val="D7263D"/>
          </a:solidFill>
          <a:ln/>
        </p:spPr>
        <p:txBody>
          <a:bodyPr/>
          <a:lstStyle/>
          <a:p>
            <a:endParaRPr lang="en-US"/>
          </a:p>
        </p:txBody>
      </p:sp>
      <p:sp>
        <p:nvSpPr>
          <p:cNvPr id="7" name="Text 5"/>
          <p:cNvSpPr/>
          <p:nvPr/>
        </p:nvSpPr>
        <p:spPr>
          <a:xfrm>
            <a:off x="1088136" y="2788920"/>
            <a:ext cx="4846320" cy="594360"/>
          </a:xfrm>
          <a:prstGeom prst="rect">
            <a:avLst/>
          </a:prstGeom>
          <a:noFill/>
          <a:ln/>
        </p:spPr>
        <p:txBody>
          <a:bodyPr wrap="square" rtlCol="0" anchor="ctr"/>
          <a:lstStyle/>
          <a:p>
            <a:pPr marL="0" indent="0">
              <a:lnSpc>
                <a:spcPct val="115000"/>
              </a:lnSpc>
              <a:buNone/>
            </a:pPr>
            <a:r>
              <a:rPr lang="en-US" sz="1500" b="1" dirty="0">
                <a:solidFill>
                  <a:srgbClr val="1C1C1E"/>
                </a:solidFill>
                <a:latin typeface="Calibri" pitchFamily="34" charset="0"/>
                <a:ea typeface="Calibri" pitchFamily="34" charset="-122"/>
                <a:cs typeface="Calibri" pitchFamily="34" charset="-120"/>
              </a:rPr>
              <a:t>Lunge</a:t>
            </a:r>
            <a:endParaRPr lang="en-US" sz="1500" dirty="0"/>
          </a:p>
        </p:txBody>
      </p:sp>
      <p:sp>
        <p:nvSpPr>
          <p:cNvPr id="8" name="Shape 6"/>
          <p:cNvSpPr/>
          <p:nvPr/>
        </p:nvSpPr>
        <p:spPr>
          <a:xfrm>
            <a:off x="813816" y="3739896"/>
            <a:ext cx="73152" cy="502920"/>
          </a:xfrm>
          <a:prstGeom prst="rect">
            <a:avLst/>
          </a:prstGeom>
          <a:solidFill>
            <a:srgbClr val="D7263D"/>
          </a:solidFill>
          <a:ln/>
        </p:spPr>
        <p:txBody>
          <a:bodyPr/>
          <a:lstStyle/>
          <a:p>
            <a:endParaRPr lang="en-US"/>
          </a:p>
        </p:txBody>
      </p:sp>
      <p:sp>
        <p:nvSpPr>
          <p:cNvPr id="9" name="Text 7"/>
          <p:cNvSpPr/>
          <p:nvPr/>
        </p:nvSpPr>
        <p:spPr>
          <a:xfrm>
            <a:off x="1088136" y="3703320"/>
            <a:ext cx="4846320" cy="594360"/>
          </a:xfrm>
          <a:prstGeom prst="rect">
            <a:avLst/>
          </a:prstGeom>
          <a:noFill/>
          <a:ln/>
        </p:spPr>
        <p:txBody>
          <a:bodyPr wrap="square" rtlCol="0" anchor="ctr"/>
          <a:lstStyle/>
          <a:p>
            <a:pPr marL="0" indent="0">
              <a:lnSpc>
                <a:spcPct val="115000"/>
              </a:lnSpc>
              <a:buNone/>
            </a:pPr>
            <a:r>
              <a:rPr lang="en-US" sz="1500" b="1" dirty="0">
                <a:solidFill>
                  <a:srgbClr val="1C1C1E"/>
                </a:solidFill>
                <a:latin typeface="Calibri" pitchFamily="34" charset="0"/>
                <a:ea typeface="Calibri" pitchFamily="34" charset="-122"/>
                <a:cs typeface="Calibri" pitchFamily="34" charset="-120"/>
              </a:rPr>
              <a:t>Hinge</a:t>
            </a:r>
            <a:endParaRPr lang="en-US" sz="1500" dirty="0"/>
          </a:p>
        </p:txBody>
      </p:sp>
      <p:sp>
        <p:nvSpPr>
          <p:cNvPr id="10" name="Shape 8"/>
          <p:cNvSpPr/>
          <p:nvPr/>
        </p:nvSpPr>
        <p:spPr>
          <a:xfrm>
            <a:off x="813816" y="4654296"/>
            <a:ext cx="73152" cy="502920"/>
          </a:xfrm>
          <a:prstGeom prst="rect">
            <a:avLst/>
          </a:prstGeom>
          <a:solidFill>
            <a:srgbClr val="D7263D"/>
          </a:solidFill>
          <a:ln/>
        </p:spPr>
        <p:txBody>
          <a:bodyPr/>
          <a:lstStyle/>
          <a:p>
            <a:endParaRPr lang="en-US"/>
          </a:p>
        </p:txBody>
      </p:sp>
      <p:sp>
        <p:nvSpPr>
          <p:cNvPr id="11" name="Text 9"/>
          <p:cNvSpPr/>
          <p:nvPr/>
        </p:nvSpPr>
        <p:spPr>
          <a:xfrm>
            <a:off x="1088136" y="4617720"/>
            <a:ext cx="4846320" cy="594360"/>
          </a:xfrm>
          <a:prstGeom prst="rect">
            <a:avLst/>
          </a:prstGeom>
          <a:noFill/>
          <a:ln/>
        </p:spPr>
        <p:txBody>
          <a:bodyPr wrap="square" rtlCol="0" anchor="ctr"/>
          <a:lstStyle/>
          <a:p>
            <a:pPr marL="0" indent="0">
              <a:lnSpc>
                <a:spcPct val="115000"/>
              </a:lnSpc>
              <a:buNone/>
            </a:pPr>
            <a:r>
              <a:rPr lang="en-US" sz="1500" b="1" dirty="0">
                <a:solidFill>
                  <a:srgbClr val="1C1C1E"/>
                </a:solidFill>
                <a:latin typeface="Calibri" pitchFamily="34" charset="0"/>
                <a:ea typeface="Calibri" pitchFamily="34" charset="-122"/>
                <a:cs typeface="Calibri" pitchFamily="34" charset="-120"/>
              </a:rPr>
              <a:t>Knee-Dominant / Posterior Chain</a:t>
            </a:r>
            <a:endParaRPr lang="en-US" sz="1500" dirty="0"/>
          </a:p>
        </p:txBody>
      </p:sp>
      <p:sp>
        <p:nvSpPr>
          <p:cNvPr id="12" name="Shape 10"/>
          <p:cNvSpPr/>
          <p:nvPr/>
        </p:nvSpPr>
        <p:spPr>
          <a:xfrm>
            <a:off x="6254496" y="1911096"/>
            <a:ext cx="73152" cy="502920"/>
          </a:xfrm>
          <a:prstGeom prst="rect">
            <a:avLst/>
          </a:prstGeom>
          <a:solidFill>
            <a:srgbClr val="D7263D"/>
          </a:solidFill>
          <a:ln/>
        </p:spPr>
        <p:txBody>
          <a:bodyPr/>
          <a:lstStyle/>
          <a:p>
            <a:endParaRPr lang="en-US"/>
          </a:p>
        </p:txBody>
      </p:sp>
      <p:sp>
        <p:nvSpPr>
          <p:cNvPr id="13" name="Text 11"/>
          <p:cNvSpPr/>
          <p:nvPr/>
        </p:nvSpPr>
        <p:spPr>
          <a:xfrm>
            <a:off x="6528816" y="1874520"/>
            <a:ext cx="4846320" cy="594360"/>
          </a:xfrm>
          <a:prstGeom prst="rect">
            <a:avLst/>
          </a:prstGeom>
          <a:noFill/>
          <a:ln/>
        </p:spPr>
        <p:txBody>
          <a:bodyPr wrap="square" rtlCol="0" anchor="ctr"/>
          <a:lstStyle/>
          <a:p>
            <a:pPr marL="0" indent="0">
              <a:lnSpc>
                <a:spcPct val="115000"/>
              </a:lnSpc>
              <a:buNone/>
            </a:pPr>
            <a:r>
              <a:rPr lang="en-US" sz="1500" b="1" dirty="0">
                <a:solidFill>
                  <a:srgbClr val="1C1C1E"/>
                </a:solidFill>
                <a:latin typeface="Calibri" pitchFamily="34" charset="0"/>
                <a:ea typeface="Calibri" pitchFamily="34" charset="-122"/>
                <a:cs typeface="Calibri" pitchFamily="34" charset="-120"/>
              </a:rPr>
              <a:t>Horizontal &amp; Vertical Upper-Body Push</a:t>
            </a:r>
            <a:endParaRPr lang="en-US" sz="1500" dirty="0"/>
          </a:p>
        </p:txBody>
      </p:sp>
      <p:sp>
        <p:nvSpPr>
          <p:cNvPr id="14" name="Shape 12"/>
          <p:cNvSpPr/>
          <p:nvPr/>
        </p:nvSpPr>
        <p:spPr>
          <a:xfrm>
            <a:off x="6254496" y="2825496"/>
            <a:ext cx="73152" cy="502920"/>
          </a:xfrm>
          <a:prstGeom prst="rect">
            <a:avLst/>
          </a:prstGeom>
          <a:solidFill>
            <a:srgbClr val="D7263D"/>
          </a:solidFill>
          <a:ln/>
        </p:spPr>
        <p:txBody>
          <a:bodyPr/>
          <a:lstStyle/>
          <a:p>
            <a:endParaRPr lang="en-US"/>
          </a:p>
        </p:txBody>
      </p:sp>
      <p:sp>
        <p:nvSpPr>
          <p:cNvPr id="15" name="Text 13"/>
          <p:cNvSpPr/>
          <p:nvPr/>
        </p:nvSpPr>
        <p:spPr>
          <a:xfrm>
            <a:off x="6528816" y="2788920"/>
            <a:ext cx="4846320" cy="594360"/>
          </a:xfrm>
          <a:prstGeom prst="rect">
            <a:avLst/>
          </a:prstGeom>
          <a:noFill/>
          <a:ln/>
        </p:spPr>
        <p:txBody>
          <a:bodyPr wrap="square" rtlCol="0" anchor="ctr"/>
          <a:lstStyle/>
          <a:p>
            <a:pPr marL="0" indent="0">
              <a:lnSpc>
                <a:spcPct val="115000"/>
              </a:lnSpc>
              <a:buNone/>
            </a:pPr>
            <a:r>
              <a:rPr lang="en-US" sz="1500" b="1" dirty="0">
                <a:solidFill>
                  <a:srgbClr val="1C1C1E"/>
                </a:solidFill>
                <a:latin typeface="Calibri" pitchFamily="34" charset="0"/>
                <a:ea typeface="Calibri" pitchFamily="34" charset="-122"/>
                <a:cs typeface="Calibri" pitchFamily="34" charset="-120"/>
              </a:rPr>
              <a:t>Horizontal &amp; Vertical Upper-Body Pull</a:t>
            </a:r>
            <a:endParaRPr lang="en-US" sz="1500" dirty="0"/>
          </a:p>
        </p:txBody>
      </p:sp>
      <p:sp>
        <p:nvSpPr>
          <p:cNvPr id="16" name="Shape 14"/>
          <p:cNvSpPr/>
          <p:nvPr/>
        </p:nvSpPr>
        <p:spPr>
          <a:xfrm>
            <a:off x="6254496" y="3739896"/>
            <a:ext cx="73152" cy="502920"/>
          </a:xfrm>
          <a:prstGeom prst="rect">
            <a:avLst/>
          </a:prstGeom>
          <a:solidFill>
            <a:srgbClr val="D7263D"/>
          </a:solidFill>
          <a:ln/>
        </p:spPr>
        <p:txBody>
          <a:bodyPr/>
          <a:lstStyle/>
          <a:p>
            <a:endParaRPr lang="en-US"/>
          </a:p>
        </p:txBody>
      </p:sp>
      <p:sp>
        <p:nvSpPr>
          <p:cNvPr id="17" name="Text 15"/>
          <p:cNvSpPr/>
          <p:nvPr/>
        </p:nvSpPr>
        <p:spPr>
          <a:xfrm>
            <a:off x="6528816" y="3703320"/>
            <a:ext cx="4846320" cy="594360"/>
          </a:xfrm>
          <a:prstGeom prst="rect">
            <a:avLst/>
          </a:prstGeom>
          <a:noFill/>
          <a:ln/>
        </p:spPr>
        <p:txBody>
          <a:bodyPr wrap="square" rtlCol="0" anchor="ctr"/>
          <a:lstStyle/>
          <a:p>
            <a:pPr marL="0" indent="0">
              <a:lnSpc>
                <a:spcPct val="115000"/>
              </a:lnSpc>
              <a:buNone/>
            </a:pPr>
            <a:r>
              <a:rPr lang="en-US" sz="1500" b="1" dirty="0">
                <a:solidFill>
                  <a:srgbClr val="1C1C1E"/>
                </a:solidFill>
                <a:latin typeface="Calibri" pitchFamily="34" charset="0"/>
                <a:ea typeface="Calibri" pitchFamily="34" charset="-122"/>
                <a:cs typeface="Calibri" pitchFamily="34" charset="-120"/>
              </a:rPr>
              <a:t>Carry</a:t>
            </a:r>
            <a:endParaRPr lang="en-US" sz="1500" dirty="0"/>
          </a:p>
        </p:txBody>
      </p:sp>
      <p:sp>
        <p:nvSpPr>
          <p:cNvPr id="18" name="Shape 16"/>
          <p:cNvSpPr/>
          <p:nvPr/>
        </p:nvSpPr>
        <p:spPr>
          <a:xfrm>
            <a:off x="6254496" y="4654296"/>
            <a:ext cx="73152" cy="502920"/>
          </a:xfrm>
          <a:prstGeom prst="rect">
            <a:avLst/>
          </a:prstGeom>
          <a:solidFill>
            <a:srgbClr val="D7263D"/>
          </a:solidFill>
          <a:ln/>
        </p:spPr>
        <p:txBody>
          <a:bodyPr/>
          <a:lstStyle/>
          <a:p>
            <a:endParaRPr lang="en-US"/>
          </a:p>
        </p:txBody>
      </p:sp>
      <p:sp>
        <p:nvSpPr>
          <p:cNvPr id="19" name="Text 17"/>
          <p:cNvSpPr/>
          <p:nvPr/>
        </p:nvSpPr>
        <p:spPr>
          <a:xfrm>
            <a:off x="6528816" y="4617720"/>
            <a:ext cx="4846320" cy="594360"/>
          </a:xfrm>
          <a:prstGeom prst="rect">
            <a:avLst/>
          </a:prstGeom>
          <a:noFill/>
          <a:ln/>
        </p:spPr>
        <p:txBody>
          <a:bodyPr wrap="square" rtlCol="0" anchor="ctr"/>
          <a:lstStyle/>
          <a:p>
            <a:pPr marL="0" indent="0">
              <a:lnSpc>
                <a:spcPct val="115000"/>
              </a:lnSpc>
              <a:buNone/>
            </a:pPr>
            <a:r>
              <a:rPr lang="en-US" sz="1500" b="1" dirty="0">
                <a:solidFill>
                  <a:srgbClr val="1C1C1E"/>
                </a:solidFill>
                <a:latin typeface="Calibri" pitchFamily="34" charset="0"/>
                <a:ea typeface="Calibri" pitchFamily="34" charset="-122"/>
                <a:cs typeface="Calibri" pitchFamily="34" charset="-120"/>
              </a:rPr>
              <a:t>Rotation</a:t>
            </a:r>
            <a:endParaRPr lang="en-US" sz="1500" dirty="0"/>
          </a:p>
        </p:txBody>
      </p:sp>
      <p:sp>
        <p:nvSpPr>
          <p:cNvPr id="20" name="Text 18"/>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21" name="Text 19"/>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D7263D"/>
          </a:solidFill>
          <a:ln/>
        </p:spPr>
        <p:txBody>
          <a:bodyPr/>
          <a:lstStyle/>
          <a:p>
            <a:endParaRPr lang="en-US"/>
          </a:p>
        </p:txBody>
      </p:sp>
      <p:sp>
        <p:nvSpPr>
          <p:cNvPr id="3" name="Text 1"/>
          <p:cNvSpPr/>
          <p:nvPr/>
        </p:nvSpPr>
        <p:spPr>
          <a:xfrm>
            <a:off x="822960" y="2743200"/>
            <a:ext cx="10543032" cy="457200"/>
          </a:xfrm>
          <a:prstGeom prst="rect">
            <a:avLst/>
          </a:prstGeom>
          <a:noFill/>
          <a:ln/>
        </p:spPr>
        <p:txBody>
          <a:bodyPr wrap="square" rtlCol="0" anchor="ctr"/>
          <a:lstStyle/>
          <a:p>
            <a:pPr marL="0" indent="0" algn="ctr">
              <a:buNone/>
            </a:pPr>
            <a:r>
              <a:rPr lang="en-US" sz="1500" b="1" kern="0" spc="300" dirty="0">
                <a:solidFill>
                  <a:srgbClr val="D7263D"/>
                </a:solidFill>
                <a:latin typeface="Calibri" pitchFamily="34" charset="0"/>
                <a:ea typeface="Calibri" pitchFamily="34" charset="-122"/>
                <a:cs typeface="Calibri" pitchFamily="34" charset="-120"/>
              </a:rPr>
              <a:t>PRINCIPLE</a:t>
            </a:r>
            <a:endParaRPr lang="en-US" sz="1500" dirty="0"/>
          </a:p>
        </p:txBody>
      </p:sp>
      <p:sp>
        <p:nvSpPr>
          <p:cNvPr id="4" name="Text 2"/>
          <p:cNvSpPr/>
          <p:nvPr/>
        </p:nvSpPr>
        <p:spPr>
          <a:xfrm>
            <a:off x="640080" y="3200400"/>
            <a:ext cx="10908792" cy="1005840"/>
          </a:xfrm>
          <a:prstGeom prst="rect">
            <a:avLst/>
          </a:prstGeom>
          <a:noFill/>
          <a:ln/>
        </p:spPr>
        <p:txBody>
          <a:bodyPr wrap="square"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Progressive Overload</a:t>
            </a:r>
            <a:endParaRPr lang="en-US" sz="4000" dirty="0"/>
          </a:p>
        </p:txBody>
      </p:sp>
      <p:sp>
        <p:nvSpPr>
          <p:cNvPr id="5"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6"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Types of Progressive Overload</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Three levers, not one</a:t>
            </a:r>
            <a:endParaRPr lang="en-US" sz="1300" dirty="0"/>
          </a:p>
        </p:txBody>
      </p:sp>
      <p:sp>
        <p:nvSpPr>
          <p:cNvPr id="4" name="Shape 2"/>
          <p:cNvSpPr/>
          <p:nvPr/>
        </p:nvSpPr>
        <p:spPr>
          <a:xfrm>
            <a:off x="699516" y="2103120"/>
            <a:ext cx="3383280" cy="2743200"/>
          </a:xfrm>
          <a:prstGeom prst="roundRect">
            <a:avLst>
              <a:gd name="adj" fmla="val 3333"/>
            </a:avLst>
          </a:prstGeom>
          <a:solidFill>
            <a:srgbClr val="1B98E0"/>
          </a:solidFill>
          <a:ln/>
        </p:spPr>
        <p:txBody>
          <a:bodyPr/>
          <a:lstStyle/>
          <a:p>
            <a:endParaRPr lang="en-US"/>
          </a:p>
        </p:txBody>
      </p:sp>
      <p:sp>
        <p:nvSpPr>
          <p:cNvPr id="5" name="Text 3"/>
          <p:cNvSpPr/>
          <p:nvPr/>
        </p:nvSpPr>
        <p:spPr>
          <a:xfrm>
            <a:off x="699516" y="2423160"/>
            <a:ext cx="3383280" cy="548640"/>
          </a:xfrm>
          <a:prstGeom prst="rect">
            <a:avLst/>
          </a:prstGeom>
          <a:noFill/>
          <a:ln/>
        </p:spPr>
        <p:txBody>
          <a:bodyPr wrap="square"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Intensity</a:t>
            </a:r>
            <a:endParaRPr lang="en-US" sz="2200" dirty="0"/>
          </a:p>
        </p:txBody>
      </p:sp>
      <p:sp>
        <p:nvSpPr>
          <p:cNvPr id="6" name="Text 4"/>
          <p:cNvSpPr/>
          <p:nvPr/>
        </p:nvSpPr>
        <p:spPr>
          <a:xfrm>
            <a:off x="973836" y="3108960"/>
            <a:ext cx="2834640" cy="1463040"/>
          </a:xfrm>
          <a:prstGeom prst="rect">
            <a:avLst/>
          </a:prstGeom>
          <a:noFill/>
          <a:ln/>
        </p:spPr>
        <p:txBody>
          <a:bodyPr wrap="square" rtlCol="0" anchor="t"/>
          <a:lstStyle/>
          <a:p>
            <a:pPr marL="0" indent="0" algn="ctr">
              <a:lnSpc>
                <a:spcPct val="135000"/>
              </a:lnSpc>
              <a:buNone/>
            </a:pPr>
            <a:r>
              <a:rPr lang="en-US" sz="1350" dirty="0">
                <a:solidFill>
                  <a:srgbClr val="F4F4F5"/>
                </a:solidFill>
                <a:latin typeface="Calibri" pitchFamily="34" charset="0"/>
                <a:ea typeface="Calibri" pitchFamily="34" charset="-122"/>
                <a:cs typeface="Calibri" pitchFamily="34" charset="-120"/>
              </a:rPr>
              <a:t>Increase external load.</a:t>
            </a:r>
            <a:endParaRPr lang="en-US" sz="1350" dirty="0"/>
          </a:p>
        </p:txBody>
      </p:sp>
      <p:sp>
        <p:nvSpPr>
          <p:cNvPr id="7" name="Shape 5"/>
          <p:cNvSpPr/>
          <p:nvPr/>
        </p:nvSpPr>
        <p:spPr>
          <a:xfrm>
            <a:off x="4402836" y="2103120"/>
            <a:ext cx="3383280" cy="2743200"/>
          </a:xfrm>
          <a:prstGeom prst="roundRect">
            <a:avLst>
              <a:gd name="adj" fmla="val 3333"/>
            </a:avLst>
          </a:prstGeom>
          <a:solidFill>
            <a:srgbClr val="4C7A3A"/>
          </a:solidFill>
          <a:ln/>
        </p:spPr>
        <p:txBody>
          <a:bodyPr/>
          <a:lstStyle/>
          <a:p>
            <a:endParaRPr lang="en-US"/>
          </a:p>
        </p:txBody>
      </p:sp>
      <p:sp>
        <p:nvSpPr>
          <p:cNvPr id="8" name="Text 6"/>
          <p:cNvSpPr/>
          <p:nvPr/>
        </p:nvSpPr>
        <p:spPr>
          <a:xfrm>
            <a:off x="4402836" y="2423160"/>
            <a:ext cx="3383280" cy="548640"/>
          </a:xfrm>
          <a:prstGeom prst="rect">
            <a:avLst/>
          </a:prstGeom>
          <a:noFill/>
          <a:ln/>
        </p:spPr>
        <p:txBody>
          <a:bodyPr wrap="square"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Volume</a:t>
            </a:r>
            <a:endParaRPr lang="en-US" sz="2200" dirty="0"/>
          </a:p>
        </p:txBody>
      </p:sp>
      <p:sp>
        <p:nvSpPr>
          <p:cNvPr id="9" name="Text 7"/>
          <p:cNvSpPr/>
          <p:nvPr/>
        </p:nvSpPr>
        <p:spPr>
          <a:xfrm>
            <a:off x="4677156" y="3108960"/>
            <a:ext cx="2834640" cy="1463040"/>
          </a:xfrm>
          <a:prstGeom prst="rect">
            <a:avLst/>
          </a:prstGeom>
          <a:noFill/>
          <a:ln/>
        </p:spPr>
        <p:txBody>
          <a:bodyPr wrap="square" rtlCol="0" anchor="t"/>
          <a:lstStyle/>
          <a:p>
            <a:pPr marL="0" indent="0" algn="ctr">
              <a:lnSpc>
                <a:spcPct val="135000"/>
              </a:lnSpc>
              <a:buNone/>
            </a:pPr>
            <a:r>
              <a:rPr lang="en-US" sz="1350" dirty="0">
                <a:solidFill>
                  <a:srgbClr val="F4F4F5"/>
                </a:solidFill>
                <a:latin typeface="Calibri" pitchFamily="34" charset="0"/>
                <a:ea typeface="Calibri" pitchFamily="34" charset="-122"/>
                <a:cs typeface="Calibri" pitchFamily="34" charset="-120"/>
              </a:rPr>
              <a:t>Increase time under tension, reps, and sets.</a:t>
            </a:r>
            <a:endParaRPr lang="en-US" sz="1350" dirty="0"/>
          </a:p>
        </p:txBody>
      </p:sp>
      <p:sp>
        <p:nvSpPr>
          <p:cNvPr id="10" name="Shape 8"/>
          <p:cNvSpPr/>
          <p:nvPr/>
        </p:nvSpPr>
        <p:spPr>
          <a:xfrm>
            <a:off x="8106156" y="2103120"/>
            <a:ext cx="3383280" cy="2743200"/>
          </a:xfrm>
          <a:prstGeom prst="roundRect">
            <a:avLst>
              <a:gd name="adj" fmla="val 3333"/>
            </a:avLst>
          </a:prstGeom>
          <a:solidFill>
            <a:srgbClr val="E8A23A"/>
          </a:solidFill>
          <a:ln/>
        </p:spPr>
        <p:txBody>
          <a:bodyPr/>
          <a:lstStyle/>
          <a:p>
            <a:endParaRPr lang="en-US"/>
          </a:p>
        </p:txBody>
      </p:sp>
      <p:sp>
        <p:nvSpPr>
          <p:cNvPr id="11" name="Text 9"/>
          <p:cNvSpPr/>
          <p:nvPr/>
        </p:nvSpPr>
        <p:spPr>
          <a:xfrm>
            <a:off x="8106156" y="2423160"/>
            <a:ext cx="3383280" cy="548640"/>
          </a:xfrm>
          <a:prstGeom prst="rect">
            <a:avLst/>
          </a:prstGeom>
          <a:noFill/>
          <a:ln/>
        </p:spPr>
        <p:txBody>
          <a:bodyPr wrap="square" rtlCol="0" anchor="ctr"/>
          <a:lstStyle/>
          <a:p>
            <a:pPr marL="0" indent="0" algn="ctr">
              <a:buNone/>
            </a:pPr>
            <a:r>
              <a:rPr lang="en-US" sz="2200" b="1" dirty="0">
                <a:solidFill>
                  <a:srgbClr val="FFFFFF"/>
                </a:solidFill>
                <a:latin typeface="Cambria" pitchFamily="34" charset="0"/>
                <a:ea typeface="Cambria" pitchFamily="34" charset="-122"/>
                <a:cs typeface="Cambria" pitchFamily="34" charset="-120"/>
              </a:rPr>
              <a:t>Density</a:t>
            </a:r>
            <a:endParaRPr lang="en-US" sz="2200" dirty="0"/>
          </a:p>
        </p:txBody>
      </p:sp>
      <p:sp>
        <p:nvSpPr>
          <p:cNvPr id="12" name="Text 10"/>
          <p:cNvSpPr/>
          <p:nvPr/>
        </p:nvSpPr>
        <p:spPr>
          <a:xfrm>
            <a:off x="8380476" y="3108960"/>
            <a:ext cx="2834640" cy="1463040"/>
          </a:xfrm>
          <a:prstGeom prst="rect">
            <a:avLst/>
          </a:prstGeom>
          <a:noFill/>
          <a:ln/>
        </p:spPr>
        <p:txBody>
          <a:bodyPr wrap="square" rtlCol="0" anchor="t"/>
          <a:lstStyle/>
          <a:p>
            <a:pPr marL="0" indent="0" algn="ctr">
              <a:lnSpc>
                <a:spcPct val="135000"/>
              </a:lnSpc>
              <a:buNone/>
            </a:pPr>
            <a:r>
              <a:rPr lang="en-US" sz="1350" dirty="0">
                <a:solidFill>
                  <a:srgbClr val="F4F4F5"/>
                </a:solidFill>
                <a:latin typeface="Calibri" pitchFamily="34" charset="0"/>
                <a:ea typeface="Calibri" pitchFamily="34" charset="-122"/>
                <a:cs typeface="Calibri" pitchFamily="34" charset="-120"/>
              </a:rPr>
              <a:t>Compress time, or expand volume, within the same session.</a:t>
            </a:r>
            <a:endParaRPr lang="en-US" sz="1350" dirty="0"/>
          </a:p>
        </p:txBody>
      </p:sp>
      <p:sp>
        <p:nvSpPr>
          <p:cNvPr id="13" name="Text 11"/>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4" name="Text 12"/>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15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Intensity</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The first lever of progressive overload</a:t>
            </a:r>
            <a:endParaRPr lang="en-US" sz="1300" dirty="0"/>
          </a:p>
        </p:txBody>
      </p:sp>
      <p:sp>
        <p:nvSpPr>
          <p:cNvPr id="4" name="Shape 2"/>
          <p:cNvSpPr/>
          <p:nvPr/>
        </p:nvSpPr>
        <p:spPr>
          <a:xfrm>
            <a:off x="640080" y="1874520"/>
            <a:ext cx="73152" cy="566928"/>
          </a:xfrm>
          <a:prstGeom prst="rect">
            <a:avLst/>
          </a:prstGeom>
          <a:solidFill>
            <a:srgbClr val="1B98E0"/>
          </a:solidFill>
          <a:ln/>
        </p:spPr>
        <p:txBody>
          <a:bodyPr/>
          <a:lstStyle/>
          <a:p>
            <a:endParaRPr lang="en-US"/>
          </a:p>
        </p:txBody>
      </p:sp>
      <p:sp>
        <p:nvSpPr>
          <p:cNvPr id="5" name="Text 3"/>
          <p:cNvSpPr/>
          <p:nvPr/>
        </p:nvSpPr>
        <p:spPr>
          <a:xfrm>
            <a:off x="914400" y="182880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External Load</a:t>
            </a:r>
            <a:endParaRPr lang="en-US" sz="1550" dirty="0"/>
          </a:p>
        </p:txBody>
      </p:sp>
      <p:sp>
        <p:nvSpPr>
          <p:cNvPr id="6" name="Text 4"/>
          <p:cNvSpPr/>
          <p:nvPr/>
        </p:nvSpPr>
        <p:spPr>
          <a:xfrm>
            <a:off x="914400" y="2157984"/>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The percentage of 1RM, or absolute weight, being lifted.</a:t>
            </a:r>
            <a:endParaRPr lang="en-US" sz="1300" dirty="0"/>
          </a:p>
        </p:txBody>
      </p:sp>
      <p:sp>
        <p:nvSpPr>
          <p:cNvPr id="7" name="Shape 5"/>
          <p:cNvSpPr/>
          <p:nvPr/>
        </p:nvSpPr>
        <p:spPr>
          <a:xfrm>
            <a:off x="640080" y="2770632"/>
            <a:ext cx="73152" cy="566928"/>
          </a:xfrm>
          <a:prstGeom prst="rect">
            <a:avLst/>
          </a:prstGeom>
          <a:solidFill>
            <a:srgbClr val="1B98E0"/>
          </a:solidFill>
          <a:ln/>
        </p:spPr>
        <p:txBody>
          <a:bodyPr/>
          <a:lstStyle/>
          <a:p>
            <a:endParaRPr lang="en-US"/>
          </a:p>
        </p:txBody>
      </p:sp>
      <p:sp>
        <p:nvSpPr>
          <p:cNvPr id="8" name="Text 6"/>
          <p:cNvSpPr/>
          <p:nvPr/>
        </p:nvSpPr>
        <p:spPr>
          <a:xfrm>
            <a:off x="914400" y="2724912"/>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Tonnage Increase</a:t>
            </a:r>
            <a:endParaRPr lang="en-US" sz="1550" dirty="0"/>
          </a:p>
        </p:txBody>
      </p:sp>
      <p:sp>
        <p:nvSpPr>
          <p:cNvPr id="9" name="Text 7"/>
          <p:cNvSpPr/>
          <p:nvPr/>
        </p:nvSpPr>
        <p:spPr>
          <a:xfrm>
            <a:off x="914400" y="3054096"/>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Total volume load (sets × reps × weight) rises across the block.</a:t>
            </a:r>
            <a:endParaRPr lang="en-US" sz="1300" dirty="0"/>
          </a:p>
        </p:txBody>
      </p:sp>
      <p:sp>
        <p:nvSpPr>
          <p:cNvPr id="10" name="Shape 8"/>
          <p:cNvSpPr/>
          <p:nvPr/>
        </p:nvSpPr>
        <p:spPr>
          <a:xfrm>
            <a:off x="640080" y="3666744"/>
            <a:ext cx="73152" cy="566928"/>
          </a:xfrm>
          <a:prstGeom prst="rect">
            <a:avLst/>
          </a:prstGeom>
          <a:solidFill>
            <a:srgbClr val="1B98E0"/>
          </a:solidFill>
          <a:ln/>
        </p:spPr>
        <p:txBody>
          <a:bodyPr/>
          <a:lstStyle/>
          <a:p>
            <a:endParaRPr lang="en-US"/>
          </a:p>
        </p:txBody>
      </p:sp>
      <p:sp>
        <p:nvSpPr>
          <p:cNvPr id="11" name="Text 9"/>
          <p:cNvSpPr/>
          <p:nvPr/>
        </p:nvSpPr>
        <p:spPr>
          <a:xfrm>
            <a:off x="914400" y="3621024"/>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Velocity</a:t>
            </a:r>
            <a:endParaRPr lang="en-US" sz="1550" dirty="0"/>
          </a:p>
        </p:txBody>
      </p:sp>
      <p:sp>
        <p:nvSpPr>
          <p:cNvPr id="12" name="Text 10"/>
          <p:cNvSpPr/>
          <p:nvPr/>
        </p:nvSpPr>
        <p:spPr>
          <a:xfrm>
            <a:off x="914400" y="3950208"/>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Bar speed slows as external load climbs toward peak.</a:t>
            </a:r>
            <a:endParaRPr lang="en-US" sz="1300" dirty="0"/>
          </a:p>
        </p:txBody>
      </p:sp>
      <p:pic>
        <p:nvPicPr>
          <p:cNvPr id="13" name="Image 0" descr="/sessions/peaceful-trusting-ritchie/mnt/outputs/diagrams_principles/04_intensity_lifting_cycle.png"/>
          <p:cNvPicPr>
            <a:picLocks noChangeAspect="1"/>
          </p:cNvPicPr>
          <p:nvPr/>
        </p:nvPicPr>
        <p:blipFill>
          <a:blip r:embed="rId3"/>
          <a:stretch>
            <a:fillRect/>
          </a:stretch>
        </p:blipFill>
        <p:spPr>
          <a:xfrm>
            <a:off x="6035040" y="2468880"/>
            <a:ext cx="5760720" cy="3332400"/>
          </a:xfrm>
          <a:prstGeom prst="rect">
            <a:avLst/>
          </a:prstGeom>
        </p:spPr>
      </p:pic>
      <p:sp>
        <p:nvSpPr>
          <p:cNvPr id="14" name="Text 11"/>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5" name="Text 12"/>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16</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Volume</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The second lever of progressive overload</a:t>
            </a:r>
            <a:endParaRPr lang="en-US" sz="1300" dirty="0"/>
          </a:p>
        </p:txBody>
      </p:sp>
      <p:sp>
        <p:nvSpPr>
          <p:cNvPr id="4" name="Shape 2"/>
          <p:cNvSpPr/>
          <p:nvPr/>
        </p:nvSpPr>
        <p:spPr>
          <a:xfrm>
            <a:off x="640080" y="1874520"/>
            <a:ext cx="73152" cy="566928"/>
          </a:xfrm>
          <a:prstGeom prst="rect">
            <a:avLst/>
          </a:prstGeom>
          <a:solidFill>
            <a:srgbClr val="4C7A3A"/>
          </a:solidFill>
          <a:ln/>
        </p:spPr>
        <p:txBody>
          <a:bodyPr/>
          <a:lstStyle/>
          <a:p>
            <a:endParaRPr lang="en-US"/>
          </a:p>
        </p:txBody>
      </p:sp>
      <p:sp>
        <p:nvSpPr>
          <p:cNvPr id="5" name="Text 3"/>
          <p:cNvSpPr/>
          <p:nvPr/>
        </p:nvSpPr>
        <p:spPr>
          <a:xfrm>
            <a:off x="914400" y="182880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Reps</a:t>
            </a:r>
            <a:endParaRPr lang="en-US" sz="1550" dirty="0"/>
          </a:p>
        </p:txBody>
      </p:sp>
      <p:sp>
        <p:nvSpPr>
          <p:cNvPr id="6" name="Text 4"/>
          <p:cNvSpPr/>
          <p:nvPr/>
        </p:nvSpPr>
        <p:spPr>
          <a:xfrm>
            <a:off x="914400" y="2157984"/>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Repetitions performed per set.</a:t>
            </a:r>
            <a:endParaRPr lang="en-US" sz="1300" dirty="0"/>
          </a:p>
        </p:txBody>
      </p:sp>
      <p:sp>
        <p:nvSpPr>
          <p:cNvPr id="7" name="Shape 5"/>
          <p:cNvSpPr/>
          <p:nvPr/>
        </p:nvSpPr>
        <p:spPr>
          <a:xfrm>
            <a:off x="640080" y="2770632"/>
            <a:ext cx="73152" cy="566928"/>
          </a:xfrm>
          <a:prstGeom prst="rect">
            <a:avLst/>
          </a:prstGeom>
          <a:solidFill>
            <a:srgbClr val="4C7A3A"/>
          </a:solidFill>
          <a:ln/>
        </p:spPr>
        <p:txBody>
          <a:bodyPr/>
          <a:lstStyle/>
          <a:p>
            <a:endParaRPr lang="en-US"/>
          </a:p>
        </p:txBody>
      </p:sp>
      <p:sp>
        <p:nvSpPr>
          <p:cNvPr id="8" name="Text 6"/>
          <p:cNvSpPr/>
          <p:nvPr/>
        </p:nvSpPr>
        <p:spPr>
          <a:xfrm>
            <a:off x="914400" y="2724912"/>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Time Under Tension</a:t>
            </a:r>
            <a:endParaRPr lang="en-US" sz="1550" dirty="0"/>
          </a:p>
        </p:txBody>
      </p:sp>
      <p:sp>
        <p:nvSpPr>
          <p:cNvPr id="9" name="Text 7"/>
          <p:cNvSpPr/>
          <p:nvPr/>
        </p:nvSpPr>
        <p:spPr>
          <a:xfrm>
            <a:off x="914400" y="3054096"/>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Total time the muscle spends under load.</a:t>
            </a:r>
            <a:endParaRPr lang="en-US" sz="1300" dirty="0"/>
          </a:p>
        </p:txBody>
      </p:sp>
      <p:sp>
        <p:nvSpPr>
          <p:cNvPr id="10" name="Shape 8"/>
          <p:cNvSpPr/>
          <p:nvPr/>
        </p:nvSpPr>
        <p:spPr>
          <a:xfrm>
            <a:off x="640080" y="3666744"/>
            <a:ext cx="73152" cy="566928"/>
          </a:xfrm>
          <a:prstGeom prst="rect">
            <a:avLst/>
          </a:prstGeom>
          <a:solidFill>
            <a:srgbClr val="4C7A3A"/>
          </a:solidFill>
          <a:ln/>
        </p:spPr>
        <p:txBody>
          <a:bodyPr/>
          <a:lstStyle/>
          <a:p>
            <a:endParaRPr lang="en-US"/>
          </a:p>
        </p:txBody>
      </p:sp>
      <p:sp>
        <p:nvSpPr>
          <p:cNvPr id="11" name="Text 9"/>
          <p:cNvSpPr/>
          <p:nvPr/>
        </p:nvSpPr>
        <p:spPr>
          <a:xfrm>
            <a:off x="914400" y="3621024"/>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Sets</a:t>
            </a:r>
            <a:endParaRPr lang="en-US" sz="1550" dirty="0"/>
          </a:p>
        </p:txBody>
      </p:sp>
      <p:sp>
        <p:nvSpPr>
          <p:cNvPr id="12" name="Text 10"/>
          <p:cNvSpPr/>
          <p:nvPr/>
        </p:nvSpPr>
        <p:spPr>
          <a:xfrm>
            <a:off x="914400" y="3950208"/>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Number of sets performed per exercise.</a:t>
            </a:r>
            <a:endParaRPr lang="en-US" sz="1300" dirty="0"/>
          </a:p>
        </p:txBody>
      </p:sp>
      <p:pic>
        <p:nvPicPr>
          <p:cNvPr id="13" name="Image 0" descr="/sessions/peaceful-trusting-ritchie/mnt/outputs/diagrams_principles/05_volume_rep_progression.png"/>
          <p:cNvPicPr>
            <a:picLocks noChangeAspect="1"/>
          </p:cNvPicPr>
          <p:nvPr/>
        </p:nvPicPr>
        <p:blipFill>
          <a:blip r:embed="rId3"/>
          <a:stretch>
            <a:fillRect/>
          </a:stretch>
        </p:blipFill>
        <p:spPr>
          <a:xfrm>
            <a:off x="6035040" y="2468880"/>
            <a:ext cx="5760720" cy="3307907"/>
          </a:xfrm>
          <a:prstGeom prst="rect">
            <a:avLst/>
          </a:prstGeom>
        </p:spPr>
      </p:pic>
      <p:sp>
        <p:nvSpPr>
          <p:cNvPr id="14" name="Text 11"/>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5" name="Text 12"/>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17</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Density</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The third lever of progressive overload</a:t>
            </a:r>
            <a:endParaRPr lang="en-US" sz="1300" dirty="0"/>
          </a:p>
        </p:txBody>
      </p:sp>
      <p:sp>
        <p:nvSpPr>
          <p:cNvPr id="4" name="Text 2"/>
          <p:cNvSpPr/>
          <p:nvPr/>
        </p:nvSpPr>
        <p:spPr>
          <a:xfrm>
            <a:off x="640080" y="1600200"/>
            <a:ext cx="10908792" cy="457200"/>
          </a:xfrm>
          <a:prstGeom prst="rect">
            <a:avLst/>
          </a:prstGeom>
          <a:noFill/>
          <a:ln/>
        </p:spPr>
        <p:txBody>
          <a:bodyPr wrap="square" rtlCol="0" anchor="ctr"/>
          <a:lstStyle/>
          <a:p>
            <a:pPr marL="0" indent="0" algn="ctr">
              <a:buNone/>
            </a:pPr>
            <a:r>
              <a:rPr lang="en-US" sz="1700" b="1" dirty="0">
                <a:solidFill>
                  <a:srgbClr val="E8A23A"/>
                </a:solidFill>
                <a:latin typeface="Calibri" pitchFamily="34" charset="0"/>
                <a:ea typeface="Calibri" pitchFamily="34" charset="-122"/>
                <a:cs typeface="Calibri" pitchFamily="34" charset="-120"/>
              </a:rPr>
              <a:t>Compression   •   Expansion</a:t>
            </a:r>
            <a:endParaRPr lang="en-US" sz="1700" dirty="0"/>
          </a:p>
        </p:txBody>
      </p:sp>
      <p:pic>
        <p:nvPicPr>
          <p:cNvPr id="5" name="Image 0" descr="/sessions/peaceful-trusting-ritchie/mnt/outputs/diagrams_principles/06_density_compression_expansion.png"/>
          <p:cNvPicPr>
            <a:picLocks noChangeAspect="1"/>
          </p:cNvPicPr>
          <p:nvPr/>
        </p:nvPicPr>
        <p:blipFill>
          <a:blip r:embed="rId3"/>
          <a:stretch>
            <a:fillRect/>
          </a:stretch>
        </p:blipFill>
        <p:spPr>
          <a:xfrm>
            <a:off x="1705356" y="2103120"/>
            <a:ext cx="8778240" cy="4228847"/>
          </a:xfrm>
          <a:prstGeom prst="rect">
            <a:avLst/>
          </a:prstGeom>
        </p:spPr>
      </p:pic>
      <p:sp>
        <p:nvSpPr>
          <p:cNvPr id="6"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7"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18</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4C7A3A"/>
          </a:solidFill>
          <a:ln/>
        </p:spPr>
        <p:txBody>
          <a:bodyPr/>
          <a:lstStyle/>
          <a:p>
            <a:endParaRPr lang="en-US"/>
          </a:p>
        </p:txBody>
      </p:sp>
      <p:sp>
        <p:nvSpPr>
          <p:cNvPr id="3" name="Text 1"/>
          <p:cNvSpPr/>
          <p:nvPr/>
        </p:nvSpPr>
        <p:spPr>
          <a:xfrm>
            <a:off x="822960" y="2743200"/>
            <a:ext cx="10543032" cy="457200"/>
          </a:xfrm>
          <a:prstGeom prst="rect">
            <a:avLst/>
          </a:prstGeom>
          <a:noFill/>
          <a:ln/>
        </p:spPr>
        <p:txBody>
          <a:bodyPr wrap="square" rtlCol="0" anchor="ctr"/>
          <a:lstStyle/>
          <a:p>
            <a:pPr marL="0" indent="0" algn="ctr">
              <a:buNone/>
            </a:pPr>
            <a:r>
              <a:rPr lang="en-US" sz="1500" b="1" kern="0" spc="300" dirty="0">
                <a:solidFill>
                  <a:srgbClr val="4C7A3A"/>
                </a:solidFill>
                <a:latin typeface="Calibri" pitchFamily="34" charset="0"/>
                <a:ea typeface="Calibri" pitchFamily="34" charset="-122"/>
                <a:cs typeface="Calibri" pitchFamily="34" charset="-120"/>
              </a:rPr>
              <a:t>PRINCIPLE</a:t>
            </a:r>
            <a:endParaRPr lang="en-US" sz="1500" dirty="0"/>
          </a:p>
        </p:txBody>
      </p:sp>
      <p:sp>
        <p:nvSpPr>
          <p:cNvPr id="4" name="Text 2"/>
          <p:cNvSpPr/>
          <p:nvPr/>
        </p:nvSpPr>
        <p:spPr>
          <a:xfrm>
            <a:off x="640080" y="3200400"/>
            <a:ext cx="10908792" cy="1005840"/>
          </a:xfrm>
          <a:prstGeom prst="rect">
            <a:avLst/>
          </a:prstGeom>
          <a:noFill/>
          <a:ln/>
        </p:spPr>
        <p:txBody>
          <a:bodyPr wrap="square"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Progression</a:t>
            </a:r>
            <a:endParaRPr lang="en-US" sz="4000" dirty="0"/>
          </a:p>
        </p:txBody>
      </p:sp>
      <p:sp>
        <p:nvSpPr>
          <p:cNvPr id="5"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6"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19</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C1C1E"/>
        </a:solidFill>
        <a:effectLst/>
      </p:bgPr>
    </p:bg>
    <p:spTree>
      <p:nvGrpSpPr>
        <p:cNvPr id="1" name=""/>
        <p:cNvGrpSpPr/>
        <p:nvPr/>
      </p:nvGrpSpPr>
      <p:grpSpPr>
        <a:xfrm>
          <a:off x="0" y="0"/>
          <a:ext cx="0" cy="0"/>
          <a:chOff x="0" y="0"/>
          <a:chExt cx="0" cy="0"/>
        </a:xfrm>
      </p:grpSpPr>
      <p:sp>
        <p:nvSpPr>
          <p:cNvPr id="2" name="Text 0"/>
          <p:cNvSpPr/>
          <p:nvPr/>
        </p:nvSpPr>
        <p:spPr>
          <a:xfrm>
            <a:off x="640080" y="2011680"/>
            <a:ext cx="10908792" cy="822960"/>
          </a:xfrm>
          <a:prstGeom prst="rect">
            <a:avLst/>
          </a:prstGeom>
          <a:noFill/>
          <a:ln/>
        </p:spPr>
        <p:txBody>
          <a:bodyPr wrap="square" rtlCol="0" anchor="ctr"/>
          <a:lstStyle/>
          <a:p>
            <a:pPr marL="0" indent="0" algn="ctr">
              <a:buNone/>
            </a:pPr>
            <a:r>
              <a:rPr lang="en-US" sz="3400" b="1" dirty="0">
                <a:solidFill>
                  <a:srgbClr val="FFFFFF"/>
                </a:solidFill>
                <a:latin typeface="Cambria" pitchFamily="34" charset="0"/>
                <a:ea typeface="Cambria" pitchFamily="34" charset="-122"/>
                <a:cs typeface="Cambria" pitchFamily="34" charset="-120"/>
              </a:rPr>
              <a:t>Why Principles?</a:t>
            </a:r>
            <a:endParaRPr lang="en-US" sz="3400" dirty="0"/>
          </a:p>
        </p:txBody>
      </p:sp>
      <p:sp>
        <p:nvSpPr>
          <p:cNvPr id="3" name="Shape 1"/>
          <p:cNvSpPr/>
          <p:nvPr/>
        </p:nvSpPr>
        <p:spPr>
          <a:xfrm>
            <a:off x="5545836" y="2926080"/>
            <a:ext cx="1097280" cy="45720"/>
          </a:xfrm>
          <a:prstGeom prst="rect">
            <a:avLst/>
          </a:prstGeom>
          <a:solidFill>
            <a:srgbClr val="D7263D"/>
          </a:solidFill>
          <a:ln/>
        </p:spPr>
        <p:txBody>
          <a:bodyPr/>
          <a:lstStyle/>
          <a:p>
            <a:endParaRPr lang="en-US"/>
          </a:p>
        </p:txBody>
      </p:sp>
      <p:sp>
        <p:nvSpPr>
          <p:cNvPr id="4" name="Text 2"/>
          <p:cNvSpPr/>
          <p:nvPr/>
        </p:nvSpPr>
        <p:spPr>
          <a:xfrm>
            <a:off x="640080" y="3200400"/>
            <a:ext cx="10908792" cy="731520"/>
          </a:xfrm>
          <a:prstGeom prst="rect">
            <a:avLst/>
          </a:prstGeom>
          <a:noFill/>
          <a:ln/>
        </p:spPr>
        <p:txBody>
          <a:bodyPr wrap="square" rtlCol="0" anchor="ctr"/>
          <a:lstStyle/>
          <a:p>
            <a:pPr marL="0" indent="0" algn="ctr">
              <a:buNone/>
            </a:pPr>
            <a:r>
              <a:rPr lang="en-US" sz="3000" b="1" i="1" dirty="0">
                <a:solidFill>
                  <a:srgbClr val="D7263D"/>
                </a:solidFill>
                <a:latin typeface="Cambria" pitchFamily="34" charset="0"/>
                <a:ea typeface="Cambria" pitchFamily="34" charset="-122"/>
                <a:cs typeface="Cambria" pitchFamily="34" charset="-120"/>
              </a:rPr>
              <a:t>Principles are true.</a:t>
            </a:r>
            <a:endParaRPr lang="en-US" sz="3000" dirty="0"/>
          </a:p>
        </p:txBody>
      </p:sp>
      <p:sp>
        <p:nvSpPr>
          <p:cNvPr id="5" name="Text 3"/>
          <p:cNvSpPr/>
          <p:nvPr/>
        </p:nvSpPr>
        <p:spPr>
          <a:xfrm>
            <a:off x="1188720" y="4114800"/>
            <a:ext cx="9811512" cy="548640"/>
          </a:xfrm>
          <a:prstGeom prst="rect">
            <a:avLst/>
          </a:prstGeom>
          <a:noFill/>
          <a:ln/>
        </p:spPr>
        <p:txBody>
          <a:bodyPr wrap="square" rtlCol="0" anchor="ctr"/>
          <a:lstStyle/>
          <a:p>
            <a:pPr marL="0" indent="0" algn="ctr">
              <a:buNone/>
            </a:pPr>
            <a:r>
              <a:rPr lang="en-US" sz="1400" dirty="0">
                <a:solidFill>
                  <a:srgbClr val="C7C7CC"/>
                </a:solidFill>
                <a:latin typeface="Calibri" pitchFamily="34" charset="0"/>
                <a:ea typeface="Calibri" pitchFamily="34" charset="-122"/>
                <a:cs typeface="Calibri" pitchFamily="34" charset="-120"/>
              </a:rPr>
              <a:t>Methods change. Trends change. Principles don't — they hold regardless of sport, equipment, or era.</a:t>
            </a:r>
            <a:endParaRPr lang="en-US" sz="1400" dirty="0"/>
          </a:p>
        </p:txBody>
      </p:sp>
      <p:sp>
        <p:nvSpPr>
          <p:cNvPr id="6" name="Text 4"/>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7" name="Text 5"/>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Training Needs to Evolve for New Demands</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Programming has to keep pace as demands on the athlete change</a:t>
            </a:r>
            <a:endParaRPr lang="en-US" sz="1300" dirty="0"/>
          </a:p>
        </p:txBody>
      </p:sp>
      <p:sp>
        <p:nvSpPr>
          <p:cNvPr id="4" name="Shape 2"/>
          <p:cNvSpPr/>
          <p:nvPr/>
        </p:nvSpPr>
        <p:spPr>
          <a:xfrm>
            <a:off x="822960" y="1965960"/>
            <a:ext cx="73152" cy="566928"/>
          </a:xfrm>
          <a:prstGeom prst="rect">
            <a:avLst/>
          </a:prstGeom>
          <a:solidFill>
            <a:srgbClr val="1B98E0"/>
          </a:solidFill>
          <a:ln/>
        </p:spPr>
        <p:txBody>
          <a:bodyPr/>
          <a:lstStyle/>
          <a:p>
            <a:endParaRPr lang="en-US"/>
          </a:p>
        </p:txBody>
      </p:sp>
      <p:sp>
        <p:nvSpPr>
          <p:cNvPr id="5" name="Text 3"/>
          <p:cNvSpPr/>
          <p:nvPr/>
        </p:nvSpPr>
        <p:spPr>
          <a:xfrm>
            <a:off x="1097280" y="1920240"/>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Start Simply</a:t>
            </a:r>
            <a:endParaRPr lang="en-US" sz="1550" dirty="0"/>
          </a:p>
        </p:txBody>
      </p:sp>
      <p:sp>
        <p:nvSpPr>
          <p:cNvPr id="6" name="Text 4"/>
          <p:cNvSpPr/>
          <p:nvPr/>
        </p:nvSpPr>
        <p:spPr>
          <a:xfrm>
            <a:off x="1097280" y="2249424"/>
            <a:ext cx="10268712"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It lets you troubleshoot problems before things get complex.</a:t>
            </a:r>
            <a:endParaRPr lang="en-US" sz="1300" dirty="0"/>
          </a:p>
        </p:txBody>
      </p:sp>
      <p:sp>
        <p:nvSpPr>
          <p:cNvPr id="7" name="Text 5"/>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8" name="Text 6"/>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20</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Assessing Where to Start</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Matching training emphasis to the athlete in front of you</a:t>
            </a:r>
            <a:endParaRPr lang="en-US" sz="1300" dirty="0"/>
          </a:p>
        </p:txBody>
      </p:sp>
      <p:sp>
        <p:nvSpPr>
          <p:cNvPr id="4" name="Shape 2"/>
          <p:cNvSpPr/>
          <p:nvPr/>
        </p:nvSpPr>
        <p:spPr>
          <a:xfrm>
            <a:off x="822960" y="1874520"/>
            <a:ext cx="73152" cy="566928"/>
          </a:xfrm>
          <a:prstGeom prst="rect">
            <a:avLst/>
          </a:prstGeom>
          <a:solidFill>
            <a:srgbClr val="E8A23A"/>
          </a:solidFill>
          <a:ln/>
        </p:spPr>
        <p:txBody>
          <a:bodyPr/>
          <a:lstStyle/>
          <a:p>
            <a:endParaRPr lang="en-US"/>
          </a:p>
        </p:txBody>
      </p:sp>
      <p:sp>
        <p:nvSpPr>
          <p:cNvPr id="5" name="Text 3"/>
          <p:cNvSpPr/>
          <p:nvPr/>
        </p:nvSpPr>
        <p:spPr>
          <a:xfrm>
            <a:off x="1097280" y="1828800"/>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Low Sport Skill</a:t>
            </a:r>
            <a:endParaRPr lang="en-US" sz="1550" dirty="0"/>
          </a:p>
        </p:txBody>
      </p:sp>
      <p:sp>
        <p:nvSpPr>
          <p:cNvPr id="6" name="Text 4"/>
          <p:cNvSpPr/>
          <p:nvPr/>
        </p:nvSpPr>
        <p:spPr>
          <a:xfrm>
            <a:off x="1097280" y="2157984"/>
            <a:ext cx="10268712"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Emphasize more specific work.</a:t>
            </a:r>
            <a:endParaRPr lang="en-US" sz="1300" dirty="0"/>
          </a:p>
        </p:txBody>
      </p:sp>
      <p:sp>
        <p:nvSpPr>
          <p:cNvPr id="7" name="Shape 5"/>
          <p:cNvSpPr/>
          <p:nvPr/>
        </p:nvSpPr>
        <p:spPr>
          <a:xfrm>
            <a:off x="822960" y="2770632"/>
            <a:ext cx="73152" cy="566928"/>
          </a:xfrm>
          <a:prstGeom prst="rect">
            <a:avLst/>
          </a:prstGeom>
          <a:solidFill>
            <a:srgbClr val="E8A23A"/>
          </a:solidFill>
          <a:ln/>
        </p:spPr>
        <p:txBody>
          <a:bodyPr/>
          <a:lstStyle/>
          <a:p>
            <a:endParaRPr lang="en-US"/>
          </a:p>
        </p:txBody>
      </p:sp>
      <p:sp>
        <p:nvSpPr>
          <p:cNvPr id="8" name="Text 6"/>
          <p:cNvSpPr/>
          <p:nvPr/>
        </p:nvSpPr>
        <p:spPr>
          <a:xfrm>
            <a:off x="1097280" y="2724912"/>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Low Physical Development</a:t>
            </a:r>
            <a:endParaRPr lang="en-US" sz="1550" dirty="0"/>
          </a:p>
        </p:txBody>
      </p:sp>
      <p:sp>
        <p:nvSpPr>
          <p:cNvPr id="9" name="Text 7"/>
          <p:cNvSpPr/>
          <p:nvPr/>
        </p:nvSpPr>
        <p:spPr>
          <a:xfrm>
            <a:off x="1097280" y="3054096"/>
            <a:ext cx="10268712"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Emphasize more general work.</a:t>
            </a:r>
            <a:endParaRPr lang="en-US" sz="1300" dirty="0"/>
          </a:p>
        </p:txBody>
      </p:sp>
      <p:sp>
        <p:nvSpPr>
          <p:cNvPr id="10" name="Shape 8"/>
          <p:cNvSpPr/>
          <p:nvPr/>
        </p:nvSpPr>
        <p:spPr>
          <a:xfrm>
            <a:off x="822960" y="3666744"/>
            <a:ext cx="73152" cy="566928"/>
          </a:xfrm>
          <a:prstGeom prst="rect">
            <a:avLst/>
          </a:prstGeom>
          <a:solidFill>
            <a:srgbClr val="E8A23A"/>
          </a:solidFill>
          <a:ln/>
        </p:spPr>
        <p:txBody>
          <a:bodyPr/>
          <a:lstStyle/>
          <a:p>
            <a:endParaRPr lang="en-US"/>
          </a:p>
        </p:txBody>
      </p:sp>
      <p:sp>
        <p:nvSpPr>
          <p:cNvPr id="11" name="Text 9"/>
          <p:cNvSpPr/>
          <p:nvPr/>
        </p:nvSpPr>
        <p:spPr>
          <a:xfrm>
            <a:off x="1097280" y="3621024"/>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Low in Both</a:t>
            </a:r>
            <a:endParaRPr lang="en-US" sz="1550" dirty="0"/>
          </a:p>
        </p:txBody>
      </p:sp>
      <p:sp>
        <p:nvSpPr>
          <p:cNvPr id="12" name="Text 10"/>
          <p:cNvSpPr/>
          <p:nvPr/>
        </p:nvSpPr>
        <p:spPr>
          <a:xfrm>
            <a:off x="1097280" y="3950208"/>
            <a:ext cx="10268712"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Progress the athlete from general work toward specific work.</a:t>
            </a:r>
            <a:endParaRPr lang="en-US" sz="1300" dirty="0"/>
          </a:p>
        </p:txBody>
      </p:sp>
      <p:sp>
        <p:nvSpPr>
          <p:cNvPr id="13" name="Text 11"/>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4" name="Text 12"/>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21</a:t>
            </a:r>
            <a:endParaRPr lang="en-US" sz="1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bg>
      <p:bgPr>
        <a:solidFill>
          <a:srgbClr val="1C1C1E"/>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FFFFFF"/>
                </a:solidFill>
                <a:latin typeface="Cambria" pitchFamily="34" charset="0"/>
                <a:ea typeface="Cambria" pitchFamily="34" charset="-122"/>
                <a:cs typeface="Cambria" pitchFamily="34" charset="-120"/>
              </a:rPr>
              <a:t>Young Athletes</a:t>
            </a:r>
            <a:endParaRPr lang="en-US" sz="2800" dirty="0"/>
          </a:p>
        </p:txBody>
      </p:sp>
      <p:sp>
        <p:nvSpPr>
          <p:cNvPr id="3" name="Shape 1"/>
          <p:cNvSpPr/>
          <p:nvPr/>
        </p:nvSpPr>
        <p:spPr>
          <a:xfrm>
            <a:off x="640080" y="1097280"/>
            <a:ext cx="822960" cy="45720"/>
          </a:xfrm>
          <a:prstGeom prst="rect">
            <a:avLst/>
          </a:prstGeom>
          <a:solidFill>
            <a:srgbClr val="1B98E0"/>
          </a:solidFill>
          <a:ln/>
        </p:spPr>
        <p:txBody>
          <a:bodyPr/>
          <a:lstStyle/>
          <a:p>
            <a:endParaRPr lang="en-US"/>
          </a:p>
        </p:txBody>
      </p:sp>
      <p:sp>
        <p:nvSpPr>
          <p:cNvPr id="4" name="Text 2"/>
          <p:cNvSpPr/>
          <p:nvPr/>
        </p:nvSpPr>
        <p:spPr>
          <a:xfrm>
            <a:off x="640080" y="2377440"/>
            <a:ext cx="4846320" cy="1554480"/>
          </a:xfrm>
          <a:prstGeom prst="rect">
            <a:avLst/>
          </a:prstGeom>
          <a:noFill/>
          <a:ln/>
        </p:spPr>
        <p:txBody>
          <a:bodyPr wrap="square" rtlCol="0" anchor="ctr"/>
          <a:lstStyle/>
          <a:p>
            <a:pPr marL="0" indent="0">
              <a:lnSpc>
                <a:spcPct val="125000"/>
              </a:lnSpc>
              <a:buNone/>
            </a:pPr>
            <a:r>
              <a:rPr lang="en-US" sz="2600" b="1" i="1" dirty="0">
                <a:solidFill>
                  <a:srgbClr val="1B98E0"/>
                </a:solidFill>
                <a:latin typeface="Cambria" pitchFamily="34" charset="0"/>
                <a:ea typeface="Cambria" pitchFamily="34" charset="-122"/>
                <a:cs typeface="Cambria" pitchFamily="34" charset="-120"/>
              </a:rPr>
              <a:t>Develop fast.</a:t>
            </a:r>
            <a:endParaRPr lang="en-US" sz="2600" dirty="0"/>
          </a:p>
          <a:p>
            <a:pPr marL="0" indent="0">
              <a:lnSpc>
                <a:spcPct val="125000"/>
              </a:lnSpc>
              <a:buNone/>
            </a:pPr>
            <a:r>
              <a:rPr lang="en-US" sz="2600" b="1" i="1" dirty="0">
                <a:solidFill>
                  <a:srgbClr val="1B98E0"/>
                </a:solidFill>
                <a:latin typeface="Cambria" pitchFamily="34" charset="0"/>
                <a:ea typeface="Cambria" pitchFamily="34" charset="-122"/>
                <a:cs typeface="Cambria" pitchFamily="34" charset="-120"/>
              </a:rPr>
              <a:t>Progress slow.</a:t>
            </a:r>
            <a:endParaRPr lang="en-US" sz="2600" dirty="0"/>
          </a:p>
        </p:txBody>
      </p:sp>
      <p:pic>
        <p:nvPicPr>
          <p:cNvPr id="5" name="Image 0" descr="/sessions/peaceful-trusting-ritchie/mnt/outputs/diagrams_principles/10_young_athlete_cycle.png"/>
          <p:cNvPicPr>
            <a:picLocks noChangeAspect="1"/>
          </p:cNvPicPr>
          <p:nvPr/>
        </p:nvPicPr>
        <p:blipFill>
          <a:blip r:embed="rId3"/>
          <a:stretch>
            <a:fillRect/>
          </a:stretch>
        </p:blipFill>
        <p:spPr>
          <a:xfrm>
            <a:off x="6035040" y="1554480"/>
            <a:ext cx="5303520" cy="4671882"/>
          </a:xfrm>
          <a:prstGeom prst="rect">
            <a:avLst/>
          </a:prstGeom>
        </p:spPr>
      </p:pic>
      <p:sp>
        <p:nvSpPr>
          <p:cNvPr id="6"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7"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22</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4">
    <p:bg>
      <p:bgPr>
        <a:solidFill>
          <a:srgbClr val="1C1C1E"/>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FFFFFF"/>
                </a:solidFill>
                <a:latin typeface="Cambria" pitchFamily="34" charset="0"/>
                <a:ea typeface="Cambria" pitchFamily="34" charset="-122"/>
                <a:cs typeface="Cambria" pitchFamily="34" charset="-120"/>
              </a:rPr>
              <a:t>Older Athletes</a:t>
            </a:r>
            <a:endParaRPr lang="en-US" sz="2800" dirty="0"/>
          </a:p>
        </p:txBody>
      </p:sp>
      <p:sp>
        <p:nvSpPr>
          <p:cNvPr id="3" name="Shape 1"/>
          <p:cNvSpPr/>
          <p:nvPr/>
        </p:nvSpPr>
        <p:spPr>
          <a:xfrm>
            <a:off x="640080" y="1097280"/>
            <a:ext cx="822960" cy="45720"/>
          </a:xfrm>
          <a:prstGeom prst="rect">
            <a:avLst/>
          </a:prstGeom>
          <a:solidFill>
            <a:srgbClr val="E8A23A"/>
          </a:solidFill>
          <a:ln/>
        </p:spPr>
        <p:txBody>
          <a:bodyPr/>
          <a:lstStyle/>
          <a:p>
            <a:endParaRPr lang="en-US"/>
          </a:p>
        </p:txBody>
      </p:sp>
      <p:sp>
        <p:nvSpPr>
          <p:cNvPr id="4" name="Text 2"/>
          <p:cNvSpPr/>
          <p:nvPr/>
        </p:nvSpPr>
        <p:spPr>
          <a:xfrm>
            <a:off x="640080" y="2377440"/>
            <a:ext cx="4846320" cy="1554480"/>
          </a:xfrm>
          <a:prstGeom prst="rect">
            <a:avLst/>
          </a:prstGeom>
          <a:noFill/>
          <a:ln/>
        </p:spPr>
        <p:txBody>
          <a:bodyPr wrap="square" rtlCol="0" anchor="ctr"/>
          <a:lstStyle/>
          <a:p>
            <a:pPr marL="0" indent="0">
              <a:lnSpc>
                <a:spcPct val="125000"/>
              </a:lnSpc>
              <a:buNone/>
            </a:pPr>
            <a:r>
              <a:rPr lang="en-US" sz="2600" b="1" i="1" dirty="0">
                <a:solidFill>
                  <a:srgbClr val="E8A23A"/>
                </a:solidFill>
                <a:latin typeface="Cambria" pitchFamily="34" charset="0"/>
                <a:ea typeface="Cambria" pitchFamily="34" charset="-122"/>
                <a:cs typeface="Cambria" pitchFamily="34" charset="-120"/>
              </a:rPr>
              <a:t>Develop slow.</a:t>
            </a:r>
            <a:endParaRPr lang="en-US" sz="2600" dirty="0"/>
          </a:p>
          <a:p>
            <a:pPr marL="0" indent="0">
              <a:lnSpc>
                <a:spcPct val="125000"/>
              </a:lnSpc>
              <a:buNone/>
            </a:pPr>
            <a:r>
              <a:rPr lang="en-US" sz="2600" b="1" i="1" dirty="0">
                <a:solidFill>
                  <a:srgbClr val="E8A23A"/>
                </a:solidFill>
                <a:latin typeface="Cambria" pitchFamily="34" charset="0"/>
                <a:ea typeface="Cambria" pitchFamily="34" charset="-122"/>
                <a:cs typeface="Cambria" pitchFamily="34" charset="-120"/>
              </a:rPr>
              <a:t>Progress fast.</a:t>
            </a:r>
            <a:endParaRPr lang="en-US" sz="2600" dirty="0"/>
          </a:p>
        </p:txBody>
      </p:sp>
      <p:pic>
        <p:nvPicPr>
          <p:cNvPr id="5" name="Image 0" descr="/sessions/peaceful-trusting-ritchie/mnt/outputs/diagrams_principles/11_older_athlete_cycle.png"/>
          <p:cNvPicPr>
            <a:picLocks noChangeAspect="1"/>
          </p:cNvPicPr>
          <p:nvPr/>
        </p:nvPicPr>
        <p:blipFill>
          <a:blip r:embed="rId3"/>
          <a:stretch>
            <a:fillRect/>
          </a:stretch>
        </p:blipFill>
        <p:spPr>
          <a:xfrm>
            <a:off x="6035040" y="1554480"/>
            <a:ext cx="5303520" cy="4671882"/>
          </a:xfrm>
          <a:prstGeom prst="rect">
            <a:avLst/>
          </a:prstGeom>
        </p:spPr>
      </p:pic>
      <p:sp>
        <p:nvSpPr>
          <p:cNvPr id="6"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7"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23</a:t>
            </a:r>
            <a:endParaRPr lang="en-US" sz="1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Principles</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Four pillars of the program</a:t>
            </a:r>
            <a:endParaRPr lang="en-US" sz="1300" dirty="0"/>
          </a:p>
        </p:txBody>
      </p:sp>
      <p:sp>
        <p:nvSpPr>
          <p:cNvPr id="4" name="Shape 2"/>
          <p:cNvSpPr/>
          <p:nvPr/>
        </p:nvSpPr>
        <p:spPr>
          <a:xfrm>
            <a:off x="822960" y="1874520"/>
            <a:ext cx="548640" cy="548640"/>
          </a:xfrm>
          <a:prstGeom prst="ellipse">
            <a:avLst/>
          </a:prstGeom>
          <a:solidFill>
            <a:srgbClr val="E8A23A"/>
          </a:solidFill>
          <a:ln/>
        </p:spPr>
        <p:txBody>
          <a:bodyPr/>
          <a:lstStyle/>
          <a:p>
            <a:endParaRPr lang="en-US"/>
          </a:p>
        </p:txBody>
      </p:sp>
      <p:sp>
        <p:nvSpPr>
          <p:cNvPr id="5" name="Text 3"/>
          <p:cNvSpPr/>
          <p:nvPr/>
        </p:nvSpPr>
        <p:spPr>
          <a:xfrm>
            <a:off x="822960" y="1874520"/>
            <a:ext cx="548640" cy="54864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6" name="Text 4"/>
          <p:cNvSpPr/>
          <p:nvPr/>
        </p:nvSpPr>
        <p:spPr>
          <a:xfrm>
            <a:off x="1600200" y="1819656"/>
            <a:ext cx="9811512" cy="411480"/>
          </a:xfrm>
          <a:prstGeom prst="rect">
            <a:avLst/>
          </a:prstGeom>
          <a:noFill/>
          <a:ln/>
        </p:spPr>
        <p:txBody>
          <a:bodyPr wrap="square" rtlCol="0" anchor="ctr"/>
          <a:lstStyle/>
          <a:p>
            <a:pPr marL="0" indent="0">
              <a:buNone/>
            </a:pPr>
            <a:r>
              <a:rPr lang="en-US" sz="2100" b="1" dirty="0">
                <a:solidFill>
                  <a:srgbClr val="1C1C1E"/>
                </a:solidFill>
                <a:latin typeface="Cambria" pitchFamily="34" charset="0"/>
                <a:ea typeface="Cambria" pitchFamily="34" charset="-122"/>
                <a:cs typeface="Cambria" pitchFamily="34" charset="-120"/>
              </a:rPr>
              <a:t>Periodization</a:t>
            </a:r>
            <a:endParaRPr lang="en-US" sz="2100" dirty="0"/>
          </a:p>
        </p:txBody>
      </p:sp>
      <p:sp>
        <p:nvSpPr>
          <p:cNvPr id="7" name="Text 5"/>
          <p:cNvSpPr/>
          <p:nvPr/>
        </p:nvSpPr>
        <p:spPr>
          <a:xfrm>
            <a:off x="1600200" y="2221992"/>
            <a:ext cx="9811512" cy="411480"/>
          </a:xfrm>
          <a:prstGeom prst="rect">
            <a:avLst/>
          </a:prstGeom>
          <a:noFill/>
          <a:ln/>
        </p:spPr>
        <p:txBody>
          <a:bodyPr wrap="square" rtlCol="0" anchor="ctr"/>
          <a:lstStyle/>
          <a:p>
            <a:pPr marL="0" indent="0">
              <a:buNone/>
            </a:pPr>
            <a:r>
              <a:rPr lang="en-US" sz="1350" dirty="0">
                <a:solidFill>
                  <a:srgbClr val="3A3A3C"/>
                </a:solidFill>
                <a:latin typeface="Calibri" pitchFamily="34" charset="0"/>
                <a:ea typeface="Calibri" pitchFamily="34" charset="-122"/>
                <a:cs typeface="Calibri" pitchFamily="34" charset="-120"/>
              </a:rPr>
              <a:t>Structuring training over time to peak performance when it matters most.</a:t>
            </a:r>
            <a:endParaRPr lang="en-US" sz="1350" dirty="0"/>
          </a:p>
        </p:txBody>
      </p:sp>
      <p:sp>
        <p:nvSpPr>
          <p:cNvPr id="8" name="Shape 6"/>
          <p:cNvSpPr/>
          <p:nvPr/>
        </p:nvSpPr>
        <p:spPr>
          <a:xfrm>
            <a:off x="822960" y="2953512"/>
            <a:ext cx="548640" cy="548640"/>
          </a:xfrm>
          <a:prstGeom prst="ellipse">
            <a:avLst/>
          </a:prstGeom>
          <a:solidFill>
            <a:srgbClr val="1B98E0"/>
          </a:solidFill>
          <a:ln/>
        </p:spPr>
        <p:txBody>
          <a:bodyPr/>
          <a:lstStyle/>
          <a:p>
            <a:endParaRPr lang="en-US"/>
          </a:p>
        </p:txBody>
      </p:sp>
      <p:sp>
        <p:nvSpPr>
          <p:cNvPr id="9" name="Text 7"/>
          <p:cNvSpPr/>
          <p:nvPr/>
        </p:nvSpPr>
        <p:spPr>
          <a:xfrm>
            <a:off x="822960" y="2953512"/>
            <a:ext cx="548640" cy="54864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0" name="Text 8"/>
          <p:cNvSpPr/>
          <p:nvPr/>
        </p:nvSpPr>
        <p:spPr>
          <a:xfrm>
            <a:off x="1600200" y="2898648"/>
            <a:ext cx="9811512" cy="411480"/>
          </a:xfrm>
          <a:prstGeom prst="rect">
            <a:avLst/>
          </a:prstGeom>
          <a:noFill/>
          <a:ln/>
        </p:spPr>
        <p:txBody>
          <a:bodyPr wrap="square" rtlCol="0" anchor="ctr"/>
          <a:lstStyle/>
          <a:p>
            <a:pPr marL="0" indent="0">
              <a:buNone/>
            </a:pPr>
            <a:r>
              <a:rPr lang="en-US" sz="2100" b="1" dirty="0">
                <a:solidFill>
                  <a:srgbClr val="1C1C1E"/>
                </a:solidFill>
                <a:latin typeface="Cambria" pitchFamily="34" charset="0"/>
                <a:ea typeface="Cambria" pitchFamily="34" charset="-122"/>
                <a:cs typeface="Cambria" pitchFamily="34" charset="-120"/>
              </a:rPr>
              <a:t>Specificity</a:t>
            </a:r>
            <a:endParaRPr lang="en-US" sz="2100" dirty="0"/>
          </a:p>
        </p:txBody>
      </p:sp>
      <p:sp>
        <p:nvSpPr>
          <p:cNvPr id="11" name="Text 9"/>
          <p:cNvSpPr/>
          <p:nvPr/>
        </p:nvSpPr>
        <p:spPr>
          <a:xfrm>
            <a:off x="1600200" y="3300984"/>
            <a:ext cx="9811512" cy="411480"/>
          </a:xfrm>
          <a:prstGeom prst="rect">
            <a:avLst/>
          </a:prstGeom>
          <a:noFill/>
          <a:ln/>
        </p:spPr>
        <p:txBody>
          <a:bodyPr wrap="square" rtlCol="0" anchor="ctr"/>
          <a:lstStyle/>
          <a:p>
            <a:pPr marL="0" indent="0">
              <a:buNone/>
            </a:pPr>
            <a:r>
              <a:rPr lang="en-US" sz="1350" dirty="0">
                <a:solidFill>
                  <a:srgbClr val="3A3A3C"/>
                </a:solidFill>
                <a:latin typeface="Calibri" pitchFamily="34" charset="0"/>
                <a:ea typeface="Calibri" pitchFamily="34" charset="-122"/>
                <a:cs typeface="Calibri" pitchFamily="34" charset="-120"/>
              </a:rPr>
              <a:t>Training must match the specific demands of the sport.</a:t>
            </a:r>
            <a:endParaRPr lang="en-US" sz="1350" dirty="0"/>
          </a:p>
        </p:txBody>
      </p:sp>
      <p:sp>
        <p:nvSpPr>
          <p:cNvPr id="12" name="Shape 10"/>
          <p:cNvSpPr/>
          <p:nvPr/>
        </p:nvSpPr>
        <p:spPr>
          <a:xfrm>
            <a:off x="822960" y="4032504"/>
            <a:ext cx="548640" cy="548640"/>
          </a:xfrm>
          <a:prstGeom prst="ellipse">
            <a:avLst/>
          </a:prstGeom>
          <a:solidFill>
            <a:srgbClr val="D7263D"/>
          </a:solidFill>
          <a:ln/>
        </p:spPr>
        <p:txBody>
          <a:bodyPr/>
          <a:lstStyle/>
          <a:p>
            <a:endParaRPr lang="en-US"/>
          </a:p>
        </p:txBody>
      </p:sp>
      <p:sp>
        <p:nvSpPr>
          <p:cNvPr id="13" name="Text 11"/>
          <p:cNvSpPr/>
          <p:nvPr/>
        </p:nvSpPr>
        <p:spPr>
          <a:xfrm>
            <a:off x="822960" y="4032504"/>
            <a:ext cx="548640" cy="54864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14" name="Text 12"/>
          <p:cNvSpPr/>
          <p:nvPr/>
        </p:nvSpPr>
        <p:spPr>
          <a:xfrm>
            <a:off x="1600200" y="3977640"/>
            <a:ext cx="9811512" cy="411480"/>
          </a:xfrm>
          <a:prstGeom prst="rect">
            <a:avLst/>
          </a:prstGeom>
          <a:noFill/>
          <a:ln/>
        </p:spPr>
        <p:txBody>
          <a:bodyPr wrap="square" rtlCol="0" anchor="ctr"/>
          <a:lstStyle/>
          <a:p>
            <a:pPr marL="0" indent="0">
              <a:buNone/>
            </a:pPr>
            <a:r>
              <a:rPr lang="en-US" sz="2100" b="1" dirty="0">
                <a:solidFill>
                  <a:srgbClr val="1C1C1E"/>
                </a:solidFill>
                <a:latin typeface="Cambria" pitchFamily="34" charset="0"/>
                <a:ea typeface="Cambria" pitchFamily="34" charset="-122"/>
                <a:cs typeface="Cambria" pitchFamily="34" charset="-120"/>
              </a:rPr>
              <a:t>Progressive Overload</a:t>
            </a:r>
            <a:endParaRPr lang="en-US" sz="2100" dirty="0"/>
          </a:p>
        </p:txBody>
      </p:sp>
      <p:sp>
        <p:nvSpPr>
          <p:cNvPr id="15" name="Text 13"/>
          <p:cNvSpPr/>
          <p:nvPr/>
        </p:nvSpPr>
        <p:spPr>
          <a:xfrm>
            <a:off x="1600200" y="4379976"/>
            <a:ext cx="9811512" cy="411480"/>
          </a:xfrm>
          <a:prstGeom prst="rect">
            <a:avLst/>
          </a:prstGeom>
          <a:noFill/>
          <a:ln/>
        </p:spPr>
        <p:txBody>
          <a:bodyPr wrap="square" rtlCol="0" anchor="ctr"/>
          <a:lstStyle/>
          <a:p>
            <a:pPr marL="0" indent="0">
              <a:buNone/>
            </a:pPr>
            <a:r>
              <a:rPr lang="en-US" sz="1350" dirty="0">
                <a:solidFill>
                  <a:srgbClr val="3A3A3C"/>
                </a:solidFill>
                <a:latin typeface="Calibri" pitchFamily="34" charset="0"/>
                <a:ea typeface="Calibri" pitchFamily="34" charset="-122"/>
                <a:cs typeface="Calibri" pitchFamily="34" charset="-120"/>
              </a:rPr>
              <a:t>Systematically increasing demands so adaptation keeps happening.</a:t>
            </a:r>
            <a:endParaRPr lang="en-US" sz="1350" dirty="0"/>
          </a:p>
        </p:txBody>
      </p:sp>
      <p:sp>
        <p:nvSpPr>
          <p:cNvPr id="16" name="Shape 14"/>
          <p:cNvSpPr/>
          <p:nvPr/>
        </p:nvSpPr>
        <p:spPr>
          <a:xfrm>
            <a:off x="822960" y="5111496"/>
            <a:ext cx="548640" cy="548640"/>
          </a:xfrm>
          <a:prstGeom prst="ellipse">
            <a:avLst/>
          </a:prstGeom>
          <a:solidFill>
            <a:srgbClr val="4C7A3A"/>
          </a:solidFill>
          <a:ln/>
        </p:spPr>
        <p:txBody>
          <a:bodyPr/>
          <a:lstStyle/>
          <a:p>
            <a:endParaRPr lang="en-US"/>
          </a:p>
        </p:txBody>
      </p:sp>
      <p:sp>
        <p:nvSpPr>
          <p:cNvPr id="17" name="Text 15"/>
          <p:cNvSpPr/>
          <p:nvPr/>
        </p:nvSpPr>
        <p:spPr>
          <a:xfrm>
            <a:off x="822960" y="5111496"/>
            <a:ext cx="548640" cy="54864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4</a:t>
            </a:r>
            <a:endParaRPr lang="en-US" sz="1800" dirty="0"/>
          </a:p>
        </p:txBody>
      </p:sp>
      <p:sp>
        <p:nvSpPr>
          <p:cNvPr id="18" name="Text 16"/>
          <p:cNvSpPr/>
          <p:nvPr/>
        </p:nvSpPr>
        <p:spPr>
          <a:xfrm>
            <a:off x="1600200" y="5056632"/>
            <a:ext cx="9811512" cy="411480"/>
          </a:xfrm>
          <a:prstGeom prst="rect">
            <a:avLst/>
          </a:prstGeom>
          <a:noFill/>
          <a:ln/>
        </p:spPr>
        <p:txBody>
          <a:bodyPr wrap="square" rtlCol="0" anchor="ctr"/>
          <a:lstStyle/>
          <a:p>
            <a:pPr marL="0" indent="0">
              <a:buNone/>
            </a:pPr>
            <a:r>
              <a:rPr lang="en-US" sz="2100" b="1" dirty="0">
                <a:solidFill>
                  <a:srgbClr val="1C1C1E"/>
                </a:solidFill>
                <a:latin typeface="Cambria" pitchFamily="34" charset="0"/>
                <a:ea typeface="Cambria" pitchFamily="34" charset="-122"/>
                <a:cs typeface="Cambria" pitchFamily="34" charset="-120"/>
              </a:rPr>
              <a:t>Progression</a:t>
            </a:r>
            <a:endParaRPr lang="en-US" sz="2100" dirty="0"/>
          </a:p>
        </p:txBody>
      </p:sp>
      <p:sp>
        <p:nvSpPr>
          <p:cNvPr id="19" name="Text 17"/>
          <p:cNvSpPr/>
          <p:nvPr/>
        </p:nvSpPr>
        <p:spPr>
          <a:xfrm>
            <a:off x="1600200" y="5458968"/>
            <a:ext cx="9811512" cy="411480"/>
          </a:xfrm>
          <a:prstGeom prst="rect">
            <a:avLst/>
          </a:prstGeom>
          <a:noFill/>
          <a:ln/>
        </p:spPr>
        <p:txBody>
          <a:bodyPr wrap="square" rtlCol="0" anchor="ctr"/>
          <a:lstStyle/>
          <a:p>
            <a:pPr marL="0" indent="0">
              <a:buNone/>
            </a:pPr>
            <a:r>
              <a:rPr lang="en-US" sz="1350" dirty="0">
                <a:solidFill>
                  <a:srgbClr val="3A3A3C"/>
                </a:solidFill>
                <a:latin typeface="Calibri" pitchFamily="34" charset="0"/>
                <a:ea typeface="Calibri" pitchFamily="34" charset="-122"/>
                <a:cs typeface="Calibri" pitchFamily="34" charset="-120"/>
              </a:rPr>
              <a:t>The program evolves as the athlete does — simple before complex.</a:t>
            </a:r>
            <a:endParaRPr lang="en-US" sz="1350" dirty="0"/>
          </a:p>
        </p:txBody>
      </p:sp>
      <p:sp>
        <p:nvSpPr>
          <p:cNvPr id="20" name="Text 18"/>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21" name="Text 19"/>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24</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6">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2E9C86"/>
          </a:solidFill>
          <a:ln/>
        </p:spPr>
        <p:txBody>
          <a:bodyPr/>
          <a:lstStyle/>
          <a:p>
            <a:endParaRPr lang="en-US"/>
          </a:p>
        </p:txBody>
      </p:sp>
      <p:sp>
        <p:nvSpPr>
          <p:cNvPr id="3" name="Text 1"/>
          <p:cNvSpPr/>
          <p:nvPr/>
        </p:nvSpPr>
        <p:spPr>
          <a:xfrm>
            <a:off x="822960" y="2743200"/>
            <a:ext cx="10543032" cy="457200"/>
          </a:xfrm>
          <a:prstGeom prst="rect">
            <a:avLst/>
          </a:prstGeom>
          <a:noFill/>
          <a:ln/>
        </p:spPr>
        <p:txBody>
          <a:bodyPr wrap="square" rtlCol="0" anchor="ctr"/>
          <a:lstStyle/>
          <a:p>
            <a:pPr marL="0" indent="0" algn="ctr">
              <a:buNone/>
            </a:pPr>
            <a:r>
              <a:rPr lang="en-US" sz="1500" b="1" kern="0" spc="300" dirty="0">
                <a:solidFill>
                  <a:srgbClr val="2E9C86"/>
                </a:solidFill>
                <a:latin typeface="Calibri" pitchFamily="34" charset="0"/>
                <a:ea typeface="Calibri" pitchFamily="34" charset="-122"/>
                <a:cs typeface="Calibri" pitchFamily="34" charset="-120"/>
              </a:rPr>
              <a:t>PRINCIPLE</a:t>
            </a:r>
            <a:endParaRPr lang="en-US" sz="1500" dirty="0"/>
          </a:p>
        </p:txBody>
      </p:sp>
      <p:sp>
        <p:nvSpPr>
          <p:cNvPr id="4" name="Text 2"/>
          <p:cNvSpPr/>
          <p:nvPr/>
        </p:nvSpPr>
        <p:spPr>
          <a:xfrm>
            <a:off x="640080" y="3200400"/>
            <a:ext cx="10908792" cy="1005840"/>
          </a:xfrm>
          <a:prstGeom prst="rect">
            <a:avLst/>
          </a:prstGeom>
          <a:noFill/>
          <a:ln/>
        </p:spPr>
        <p:txBody>
          <a:bodyPr wrap="square"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Principles of Speed Development</a:t>
            </a:r>
            <a:endParaRPr lang="en-US" sz="4000" dirty="0"/>
          </a:p>
        </p:txBody>
      </p:sp>
      <p:sp>
        <p:nvSpPr>
          <p:cNvPr id="5"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6"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25</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2E9C86"/>
          </a:solidFill>
          <a:ln/>
        </p:spPr>
        <p:txBody>
          <a:bodyPr/>
          <a:lstStyle/>
          <a:p>
            <a:endParaRPr lang="en-US"/>
          </a:p>
        </p:txBody>
      </p:sp>
      <p:sp>
        <p:nvSpPr>
          <p:cNvPr id="3" name="Text 1"/>
          <p:cNvSpPr/>
          <p:nvPr/>
        </p:nvSpPr>
        <p:spPr>
          <a:xfrm>
            <a:off x="822960" y="2606040"/>
            <a:ext cx="10543032" cy="457200"/>
          </a:xfrm>
          <a:prstGeom prst="rect">
            <a:avLst/>
          </a:prstGeom>
          <a:noFill/>
          <a:ln/>
        </p:spPr>
        <p:txBody>
          <a:bodyPr wrap="square" rtlCol="0" anchor="ctr"/>
          <a:lstStyle/>
          <a:p>
            <a:pPr marL="0" indent="0" algn="ctr">
              <a:buNone/>
            </a:pPr>
            <a:r>
              <a:rPr lang="en-US" sz="1500" b="1" kern="0" spc="300" dirty="0">
                <a:solidFill>
                  <a:srgbClr val="2E9C86"/>
                </a:solidFill>
                <a:latin typeface="Calibri" pitchFamily="34" charset="0"/>
                <a:ea typeface="Calibri" pitchFamily="34" charset="-122"/>
                <a:cs typeface="Calibri" pitchFamily="34" charset="-120"/>
              </a:rPr>
              <a:t>DEFINE</a:t>
            </a:r>
            <a:endParaRPr lang="en-US" sz="1500" dirty="0"/>
          </a:p>
        </p:txBody>
      </p:sp>
      <p:sp>
        <p:nvSpPr>
          <p:cNvPr id="4" name="Text 2"/>
          <p:cNvSpPr/>
          <p:nvPr/>
        </p:nvSpPr>
        <p:spPr>
          <a:xfrm>
            <a:off x="640080" y="3063240"/>
            <a:ext cx="10908792" cy="1188720"/>
          </a:xfrm>
          <a:prstGeom prst="rect">
            <a:avLst/>
          </a:prstGeom>
          <a:noFill/>
          <a:ln/>
        </p:spPr>
        <p:txBody>
          <a:bodyPr wrap="square" rtlCol="0" anchor="ctr"/>
          <a:lstStyle/>
          <a:p>
            <a:pPr marL="0" indent="0" algn="ctr">
              <a:buNone/>
            </a:pPr>
            <a:r>
              <a:rPr lang="en-US" sz="3800" b="1" i="1" dirty="0">
                <a:solidFill>
                  <a:srgbClr val="FFFFFF"/>
                </a:solidFill>
                <a:latin typeface="Cambria" pitchFamily="34" charset="0"/>
                <a:ea typeface="Cambria" pitchFamily="34" charset="-122"/>
                <a:cs typeface="Cambria" pitchFamily="34" charset="-120"/>
              </a:rPr>
              <a:t>What is Speed?</a:t>
            </a:r>
            <a:endParaRPr lang="en-US" sz="3800" dirty="0"/>
          </a:p>
        </p:txBody>
      </p:sp>
      <p:sp>
        <p:nvSpPr>
          <p:cNvPr id="5"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6"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26</a:t>
            </a:r>
            <a:endParaRPr lang="en-US" sz="1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Linear Speed</a:t>
            </a:r>
            <a:endParaRPr lang="en-US" sz="2800" dirty="0"/>
          </a:p>
        </p:txBody>
      </p:sp>
      <p:sp>
        <p:nvSpPr>
          <p:cNvPr id="3" name="Shape 1"/>
          <p:cNvSpPr/>
          <p:nvPr/>
        </p:nvSpPr>
        <p:spPr>
          <a:xfrm>
            <a:off x="640080" y="1965960"/>
            <a:ext cx="73152" cy="566928"/>
          </a:xfrm>
          <a:prstGeom prst="rect">
            <a:avLst/>
          </a:prstGeom>
          <a:solidFill>
            <a:srgbClr val="2E9C86"/>
          </a:solidFill>
          <a:ln/>
        </p:spPr>
        <p:txBody>
          <a:bodyPr/>
          <a:lstStyle/>
          <a:p>
            <a:endParaRPr lang="en-US"/>
          </a:p>
        </p:txBody>
      </p:sp>
      <p:sp>
        <p:nvSpPr>
          <p:cNvPr id="4" name="Text 2"/>
          <p:cNvSpPr/>
          <p:nvPr/>
        </p:nvSpPr>
        <p:spPr>
          <a:xfrm>
            <a:off x="914400" y="192024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Definition</a:t>
            </a:r>
            <a:endParaRPr lang="en-US" sz="1550" dirty="0"/>
          </a:p>
        </p:txBody>
      </p:sp>
      <p:sp>
        <p:nvSpPr>
          <p:cNvPr id="5" name="Text 3"/>
          <p:cNvSpPr/>
          <p:nvPr/>
        </p:nvSpPr>
        <p:spPr>
          <a:xfrm>
            <a:off x="914400" y="2249424"/>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The skills and abilities needed to achieve high movement velocities — usually quantified by time or yards per second.</a:t>
            </a:r>
            <a:endParaRPr lang="en-US" sz="1300" dirty="0"/>
          </a:p>
        </p:txBody>
      </p:sp>
      <p:sp>
        <p:nvSpPr>
          <p:cNvPr id="6" name="Shape 4"/>
          <p:cNvSpPr/>
          <p:nvPr/>
        </p:nvSpPr>
        <p:spPr>
          <a:xfrm>
            <a:off x="6492240" y="2651760"/>
            <a:ext cx="4480560" cy="1828800"/>
          </a:xfrm>
          <a:prstGeom prst="roundRect">
            <a:avLst>
              <a:gd name="adj" fmla="val 4000"/>
            </a:avLst>
          </a:prstGeom>
          <a:solidFill>
            <a:srgbClr val="F4F4F5"/>
          </a:solidFill>
          <a:ln w="12700">
            <a:solidFill>
              <a:srgbClr val="D6D6DB"/>
            </a:solidFill>
            <a:prstDash val="solid"/>
          </a:ln>
        </p:spPr>
        <p:txBody>
          <a:bodyPr/>
          <a:lstStyle/>
          <a:p>
            <a:endParaRPr lang="en-US"/>
          </a:p>
        </p:txBody>
      </p:sp>
      <p:sp>
        <p:nvSpPr>
          <p:cNvPr id="7" name="Text 5"/>
          <p:cNvSpPr/>
          <p:nvPr/>
        </p:nvSpPr>
        <p:spPr>
          <a:xfrm>
            <a:off x="6766560" y="2999232"/>
            <a:ext cx="1371600" cy="457200"/>
          </a:xfrm>
          <a:prstGeom prst="rect">
            <a:avLst/>
          </a:prstGeom>
          <a:noFill/>
          <a:ln/>
        </p:spPr>
        <p:txBody>
          <a:bodyPr wrap="square" rtlCol="0" anchor="ctr"/>
          <a:lstStyle/>
          <a:p>
            <a:pPr marL="0" indent="0" algn="ctr">
              <a:buNone/>
            </a:pPr>
            <a:r>
              <a:rPr lang="en-US" sz="2000" b="1" dirty="0">
                <a:solidFill>
                  <a:srgbClr val="1C1C1E"/>
                </a:solidFill>
                <a:latin typeface="Cambria" pitchFamily="34" charset="0"/>
                <a:ea typeface="Cambria" pitchFamily="34" charset="-122"/>
                <a:cs typeface="Cambria" pitchFamily="34" charset="-120"/>
              </a:rPr>
              <a:t>40 yd</a:t>
            </a:r>
            <a:endParaRPr lang="en-US" sz="2000" dirty="0"/>
          </a:p>
        </p:txBody>
      </p:sp>
      <p:sp>
        <p:nvSpPr>
          <p:cNvPr id="8" name="Shape 6"/>
          <p:cNvSpPr/>
          <p:nvPr/>
        </p:nvSpPr>
        <p:spPr>
          <a:xfrm>
            <a:off x="6766560" y="3566160"/>
            <a:ext cx="1371600" cy="0"/>
          </a:xfrm>
          <a:prstGeom prst="line">
            <a:avLst/>
          </a:prstGeom>
          <a:noFill/>
          <a:ln w="19050">
            <a:solidFill>
              <a:srgbClr val="1C1C1E"/>
            </a:solidFill>
            <a:prstDash val="solid"/>
          </a:ln>
        </p:spPr>
        <p:txBody>
          <a:bodyPr/>
          <a:lstStyle/>
          <a:p>
            <a:endParaRPr lang="en-US"/>
          </a:p>
        </p:txBody>
      </p:sp>
      <p:sp>
        <p:nvSpPr>
          <p:cNvPr id="9" name="Text 7"/>
          <p:cNvSpPr/>
          <p:nvPr/>
        </p:nvSpPr>
        <p:spPr>
          <a:xfrm>
            <a:off x="6766560" y="3657600"/>
            <a:ext cx="1371600" cy="457200"/>
          </a:xfrm>
          <a:prstGeom prst="rect">
            <a:avLst/>
          </a:prstGeom>
          <a:noFill/>
          <a:ln/>
        </p:spPr>
        <p:txBody>
          <a:bodyPr wrap="square" rtlCol="0" anchor="ctr"/>
          <a:lstStyle/>
          <a:p>
            <a:pPr marL="0" indent="0" algn="ctr">
              <a:buNone/>
            </a:pPr>
            <a:r>
              <a:rPr lang="en-US" sz="2000" b="1" dirty="0">
                <a:solidFill>
                  <a:srgbClr val="1C1C1E"/>
                </a:solidFill>
                <a:latin typeface="Cambria" pitchFamily="34" charset="0"/>
                <a:ea typeface="Cambria" pitchFamily="34" charset="-122"/>
                <a:cs typeface="Cambria" pitchFamily="34" charset="-120"/>
              </a:rPr>
              <a:t>4.6 s</a:t>
            </a:r>
            <a:endParaRPr lang="en-US" sz="2000" dirty="0"/>
          </a:p>
        </p:txBody>
      </p:sp>
      <p:sp>
        <p:nvSpPr>
          <p:cNvPr id="10" name="Text 8"/>
          <p:cNvSpPr/>
          <p:nvPr/>
        </p:nvSpPr>
        <p:spPr>
          <a:xfrm>
            <a:off x="8183880" y="3246120"/>
            <a:ext cx="457200" cy="640080"/>
          </a:xfrm>
          <a:prstGeom prst="rect">
            <a:avLst/>
          </a:prstGeom>
          <a:noFill/>
          <a:ln/>
        </p:spPr>
        <p:txBody>
          <a:bodyPr wrap="square" rtlCol="0" anchor="ctr"/>
          <a:lstStyle/>
          <a:p>
            <a:pPr marL="0" indent="0" algn="ctr">
              <a:buNone/>
            </a:pPr>
            <a:r>
              <a:rPr lang="en-US" sz="2600" b="1" dirty="0">
                <a:solidFill>
                  <a:srgbClr val="2E9C86"/>
                </a:solidFill>
                <a:latin typeface="Cambria" pitchFamily="34" charset="0"/>
                <a:ea typeface="Cambria" pitchFamily="34" charset="-122"/>
                <a:cs typeface="Cambria" pitchFamily="34" charset="-120"/>
              </a:rPr>
              <a:t>=</a:t>
            </a:r>
            <a:endParaRPr lang="en-US" sz="2600" dirty="0"/>
          </a:p>
        </p:txBody>
      </p:sp>
      <p:sp>
        <p:nvSpPr>
          <p:cNvPr id="11" name="Text 9"/>
          <p:cNvSpPr/>
          <p:nvPr/>
        </p:nvSpPr>
        <p:spPr>
          <a:xfrm>
            <a:off x="8686800" y="2999232"/>
            <a:ext cx="1737360" cy="457200"/>
          </a:xfrm>
          <a:prstGeom prst="rect">
            <a:avLst/>
          </a:prstGeom>
          <a:noFill/>
          <a:ln/>
        </p:spPr>
        <p:txBody>
          <a:bodyPr wrap="square" rtlCol="0" anchor="ctr"/>
          <a:lstStyle/>
          <a:p>
            <a:pPr marL="0" indent="0" algn="ctr">
              <a:buNone/>
            </a:pPr>
            <a:r>
              <a:rPr lang="en-US" sz="2000" b="1" dirty="0">
                <a:solidFill>
                  <a:srgbClr val="2E9C86"/>
                </a:solidFill>
                <a:latin typeface="Cambria" pitchFamily="34" charset="0"/>
                <a:ea typeface="Cambria" pitchFamily="34" charset="-122"/>
                <a:cs typeface="Cambria" pitchFamily="34" charset="-120"/>
              </a:rPr>
              <a:t>8.7 yd</a:t>
            </a:r>
            <a:endParaRPr lang="en-US" sz="2000" dirty="0"/>
          </a:p>
        </p:txBody>
      </p:sp>
      <p:sp>
        <p:nvSpPr>
          <p:cNvPr id="12" name="Shape 10"/>
          <p:cNvSpPr/>
          <p:nvPr/>
        </p:nvSpPr>
        <p:spPr>
          <a:xfrm>
            <a:off x="8686800" y="3566160"/>
            <a:ext cx="1737360" cy="0"/>
          </a:xfrm>
          <a:prstGeom prst="line">
            <a:avLst/>
          </a:prstGeom>
          <a:noFill/>
          <a:ln w="19050">
            <a:solidFill>
              <a:srgbClr val="2E9C86"/>
            </a:solidFill>
            <a:prstDash val="solid"/>
          </a:ln>
        </p:spPr>
        <p:txBody>
          <a:bodyPr/>
          <a:lstStyle/>
          <a:p>
            <a:endParaRPr lang="en-US"/>
          </a:p>
        </p:txBody>
      </p:sp>
      <p:sp>
        <p:nvSpPr>
          <p:cNvPr id="13" name="Text 11"/>
          <p:cNvSpPr/>
          <p:nvPr/>
        </p:nvSpPr>
        <p:spPr>
          <a:xfrm>
            <a:off x="8686800" y="3657600"/>
            <a:ext cx="1737360" cy="457200"/>
          </a:xfrm>
          <a:prstGeom prst="rect">
            <a:avLst/>
          </a:prstGeom>
          <a:noFill/>
          <a:ln/>
        </p:spPr>
        <p:txBody>
          <a:bodyPr wrap="square" rtlCol="0" anchor="ctr"/>
          <a:lstStyle/>
          <a:p>
            <a:pPr marL="0" indent="0" algn="ctr">
              <a:buNone/>
            </a:pPr>
            <a:r>
              <a:rPr lang="en-US" sz="2000" b="1" dirty="0">
                <a:solidFill>
                  <a:srgbClr val="2E9C86"/>
                </a:solidFill>
                <a:latin typeface="Cambria" pitchFamily="34" charset="0"/>
                <a:ea typeface="Cambria" pitchFamily="34" charset="-122"/>
                <a:cs typeface="Cambria" pitchFamily="34" charset="-120"/>
              </a:rPr>
              <a:t>s</a:t>
            </a:r>
            <a:endParaRPr lang="en-US" sz="2000" dirty="0"/>
          </a:p>
        </p:txBody>
      </p:sp>
      <p:sp>
        <p:nvSpPr>
          <p:cNvPr id="14" name="Text 12"/>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5" name="Text 13"/>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27</a:t>
            </a:r>
            <a:endParaRPr lang="en-US" sz="1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Sprinting</a:t>
            </a:r>
            <a:endParaRPr lang="en-US" sz="2800" dirty="0"/>
          </a:p>
        </p:txBody>
      </p:sp>
      <p:sp>
        <p:nvSpPr>
          <p:cNvPr id="3" name="Shape 1"/>
          <p:cNvSpPr/>
          <p:nvPr/>
        </p:nvSpPr>
        <p:spPr>
          <a:xfrm>
            <a:off x="822960" y="2057400"/>
            <a:ext cx="73152" cy="566928"/>
          </a:xfrm>
          <a:prstGeom prst="rect">
            <a:avLst/>
          </a:prstGeom>
          <a:solidFill>
            <a:srgbClr val="2E9C86"/>
          </a:solidFill>
          <a:ln/>
        </p:spPr>
        <p:txBody>
          <a:bodyPr/>
          <a:lstStyle/>
          <a:p>
            <a:endParaRPr lang="en-US"/>
          </a:p>
        </p:txBody>
      </p:sp>
      <p:sp>
        <p:nvSpPr>
          <p:cNvPr id="4" name="Text 2"/>
          <p:cNvSpPr/>
          <p:nvPr/>
        </p:nvSpPr>
        <p:spPr>
          <a:xfrm>
            <a:off x="1097280" y="2011680"/>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Acceleration Training</a:t>
            </a:r>
            <a:endParaRPr lang="en-US" sz="1550" dirty="0"/>
          </a:p>
        </p:txBody>
      </p:sp>
      <p:sp>
        <p:nvSpPr>
          <p:cNvPr id="5" name="Text 3"/>
          <p:cNvSpPr/>
          <p:nvPr/>
        </p:nvSpPr>
        <p:spPr>
          <a:xfrm>
            <a:off x="1097280" y="2340864"/>
            <a:ext cx="10268712"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0–30 yards.</a:t>
            </a:r>
            <a:endParaRPr lang="en-US" sz="1300" dirty="0"/>
          </a:p>
        </p:txBody>
      </p:sp>
      <p:sp>
        <p:nvSpPr>
          <p:cNvPr id="6" name="Shape 4"/>
          <p:cNvSpPr/>
          <p:nvPr/>
        </p:nvSpPr>
        <p:spPr>
          <a:xfrm>
            <a:off x="822960" y="2953512"/>
            <a:ext cx="73152" cy="566928"/>
          </a:xfrm>
          <a:prstGeom prst="rect">
            <a:avLst/>
          </a:prstGeom>
          <a:solidFill>
            <a:srgbClr val="2E9C86"/>
          </a:solidFill>
          <a:ln/>
        </p:spPr>
        <p:txBody>
          <a:bodyPr/>
          <a:lstStyle/>
          <a:p>
            <a:endParaRPr lang="en-US"/>
          </a:p>
        </p:txBody>
      </p:sp>
      <p:sp>
        <p:nvSpPr>
          <p:cNvPr id="7" name="Text 5"/>
          <p:cNvSpPr/>
          <p:nvPr/>
        </p:nvSpPr>
        <p:spPr>
          <a:xfrm>
            <a:off x="1097280" y="2907792"/>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Max Velocity</a:t>
            </a:r>
            <a:endParaRPr lang="en-US" sz="1550" dirty="0"/>
          </a:p>
        </p:txBody>
      </p:sp>
      <p:sp>
        <p:nvSpPr>
          <p:cNvPr id="8" name="Text 6"/>
          <p:cNvSpPr/>
          <p:nvPr/>
        </p:nvSpPr>
        <p:spPr>
          <a:xfrm>
            <a:off x="1097280" y="3236976"/>
            <a:ext cx="10268712"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Beyond 30 yards.</a:t>
            </a:r>
            <a:endParaRPr lang="en-US" sz="1300" dirty="0"/>
          </a:p>
        </p:txBody>
      </p:sp>
      <p:sp>
        <p:nvSpPr>
          <p:cNvPr id="9" name="Text 7"/>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0" name="Text 8"/>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28</a:t>
            </a:r>
            <a:endParaRPr lang="en-US" sz="1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Acceleration</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The first phase of a sprint</a:t>
            </a:r>
            <a:endParaRPr lang="en-US" sz="1300" dirty="0"/>
          </a:p>
        </p:txBody>
      </p:sp>
      <p:pic>
        <p:nvPicPr>
          <p:cNvPr id="4" name="Image 0" descr="/sessions/peaceful-trusting-ritchie/mnt/outputs/diagrams_principles/sc_acceleration_speed_curve.png"/>
          <p:cNvPicPr>
            <a:picLocks noChangeAspect="1"/>
          </p:cNvPicPr>
          <p:nvPr/>
        </p:nvPicPr>
        <p:blipFill>
          <a:blip r:embed="rId3"/>
          <a:stretch>
            <a:fillRect/>
          </a:stretch>
        </p:blipFill>
        <p:spPr>
          <a:xfrm>
            <a:off x="2034723" y="2194560"/>
            <a:ext cx="4987503" cy="3657600"/>
          </a:xfrm>
          <a:prstGeom prst="rect">
            <a:avLst/>
          </a:prstGeom>
        </p:spPr>
      </p:pic>
      <p:pic>
        <p:nvPicPr>
          <p:cNvPr id="5" name="Image 1" descr="/sessions/peaceful-trusting-ritchie/mnt/outputs/diagrams_principles/sc_acceleration_silhouette.png"/>
          <p:cNvPicPr>
            <a:picLocks noChangeAspect="1"/>
          </p:cNvPicPr>
          <p:nvPr/>
        </p:nvPicPr>
        <p:blipFill>
          <a:blip r:embed="rId4"/>
          <a:stretch>
            <a:fillRect/>
          </a:stretch>
        </p:blipFill>
        <p:spPr>
          <a:xfrm>
            <a:off x="7479426" y="3425359"/>
            <a:ext cx="2674803" cy="1196002"/>
          </a:xfrm>
          <a:prstGeom prst="rect">
            <a:avLst/>
          </a:prstGeom>
        </p:spPr>
      </p:pic>
      <p:sp>
        <p:nvSpPr>
          <p:cNvPr id="6" name="Text 2"/>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7" name="Text 3"/>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29</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The Husker Power Principles</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All ten, at a glance</a:t>
            </a:r>
            <a:endParaRPr lang="en-US" sz="1300" dirty="0"/>
          </a:p>
        </p:txBody>
      </p:sp>
      <p:sp>
        <p:nvSpPr>
          <p:cNvPr id="4" name="Shape 2"/>
          <p:cNvSpPr/>
          <p:nvPr/>
        </p:nvSpPr>
        <p:spPr>
          <a:xfrm>
            <a:off x="813816" y="1783080"/>
            <a:ext cx="502920" cy="502920"/>
          </a:xfrm>
          <a:prstGeom prst="ellipse">
            <a:avLst/>
          </a:prstGeom>
          <a:solidFill>
            <a:srgbClr val="D7263D"/>
          </a:solidFill>
          <a:ln/>
        </p:spPr>
        <p:txBody>
          <a:bodyPr/>
          <a:lstStyle/>
          <a:p>
            <a:endParaRPr lang="en-US"/>
          </a:p>
        </p:txBody>
      </p:sp>
      <p:sp>
        <p:nvSpPr>
          <p:cNvPr id="5" name="Text 3"/>
          <p:cNvSpPr/>
          <p:nvPr/>
        </p:nvSpPr>
        <p:spPr>
          <a:xfrm>
            <a:off x="813816" y="1783080"/>
            <a:ext cx="502920" cy="50292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6" name="Text 4"/>
          <p:cNvSpPr/>
          <p:nvPr/>
        </p:nvSpPr>
        <p:spPr>
          <a:xfrm>
            <a:off x="1472184" y="1801368"/>
            <a:ext cx="4462272" cy="457200"/>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Multi-Joint Movements</a:t>
            </a:r>
            <a:endParaRPr lang="en-US" sz="1550" dirty="0"/>
          </a:p>
        </p:txBody>
      </p:sp>
      <p:sp>
        <p:nvSpPr>
          <p:cNvPr id="7" name="Shape 5"/>
          <p:cNvSpPr/>
          <p:nvPr/>
        </p:nvSpPr>
        <p:spPr>
          <a:xfrm>
            <a:off x="813816" y="2569464"/>
            <a:ext cx="502920" cy="502920"/>
          </a:xfrm>
          <a:prstGeom prst="ellipse">
            <a:avLst/>
          </a:prstGeom>
          <a:solidFill>
            <a:srgbClr val="D7263D"/>
          </a:solidFill>
          <a:ln/>
        </p:spPr>
        <p:txBody>
          <a:bodyPr/>
          <a:lstStyle/>
          <a:p>
            <a:endParaRPr lang="en-US"/>
          </a:p>
        </p:txBody>
      </p:sp>
      <p:sp>
        <p:nvSpPr>
          <p:cNvPr id="8" name="Text 6"/>
          <p:cNvSpPr/>
          <p:nvPr/>
        </p:nvSpPr>
        <p:spPr>
          <a:xfrm>
            <a:off x="813816" y="2569464"/>
            <a:ext cx="502920" cy="50292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9" name="Text 7"/>
          <p:cNvSpPr/>
          <p:nvPr/>
        </p:nvSpPr>
        <p:spPr>
          <a:xfrm>
            <a:off x="1472184" y="2587752"/>
            <a:ext cx="4462272" cy="457200"/>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Ground-Based Activities</a:t>
            </a:r>
            <a:endParaRPr lang="en-US" sz="1550" dirty="0"/>
          </a:p>
        </p:txBody>
      </p:sp>
      <p:sp>
        <p:nvSpPr>
          <p:cNvPr id="10" name="Shape 8"/>
          <p:cNvSpPr/>
          <p:nvPr/>
        </p:nvSpPr>
        <p:spPr>
          <a:xfrm>
            <a:off x="813816" y="3355848"/>
            <a:ext cx="502920" cy="502920"/>
          </a:xfrm>
          <a:prstGeom prst="ellipse">
            <a:avLst/>
          </a:prstGeom>
          <a:solidFill>
            <a:srgbClr val="D7263D"/>
          </a:solidFill>
          <a:ln/>
        </p:spPr>
        <p:txBody>
          <a:bodyPr/>
          <a:lstStyle/>
          <a:p>
            <a:endParaRPr lang="en-US"/>
          </a:p>
        </p:txBody>
      </p:sp>
      <p:sp>
        <p:nvSpPr>
          <p:cNvPr id="11" name="Text 9"/>
          <p:cNvSpPr/>
          <p:nvPr/>
        </p:nvSpPr>
        <p:spPr>
          <a:xfrm>
            <a:off x="813816" y="3355848"/>
            <a:ext cx="502920" cy="50292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2" name="Text 10"/>
          <p:cNvSpPr/>
          <p:nvPr/>
        </p:nvSpPr>
        <p:spPr>
          <a:xfrm>
            <a:off x="1472184" y="3374136"/>
            <a:ext cx="4462272" cy="457200"/>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Three-Dimensional Activities</a:t>
            </a:r>
            <a:endParaRPr lang="en-US" sz="1550" dirty="0"/>
          </a:p>
        </p:txBody>
      </p:sp>
      <p:sp>
        <p:nvSpPr>
          <p:cNvPr id="13" name="Shape 11"/>
          <p:cNvSpPr/>
          <p:nvPr/>
        </p:nvSpPr>
        <p:spPr>
          <a:xfrm>
            <a:off x="813816" y="4142232"/>
            <a:ext cx="502920" cy="502920"/>
          </a:xfrm>
          <a:prstGeom prst="ellipse">
            <a:avLst/>
          </a:prstGeom>
          <a:solidFill>
            <a:srgbClr val="D7263D"/>
          </a:solidFill>
          <a:ln/>
        </p:spPr>
        <p:txBody>
          <a:bodyPr/>
          <a:lstStyle/>
          <a:p>
            <a:endParaRPr lang="en-US"/>
          </a:p>
        </p:txBody>
      </p:sp>
      <p:sp>
        <p:nvSpPr>
          <p:cNvPr id="14" name="Text 12"/>
          <p:cNvSpPr/>
          <p:nvPr/>
        </p:nvSpPr>
        <p:spPr>
          <a:xfrm>
            <a:off x="813816" y="4142232"/>
            <a:ext cx="502920" cy="50292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15" name="Text 13"/>
          <p:cNvSpPr/>
          <p:nvPr/>
        </p:nvSpPr>
        <p:spPr>
          <a:xfrm>
            <a:off x="1472184" y="4160520"/>
            <a:ext cx="4462272" cy="457200"/>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Explosive Training</a:t>
            </a:r>
            <a:endParaRPr lang="en-US" sz="1550" dirty="0"/>
          </a:p>
        </p:txBody>
      </p:sp>
      <p:sp>
        <p:nvSpPr>
          <p:cNvPr id="16" name="Shape 14"/>
          <p:cNvSpPr/>
          <p:nvPr/>
        </p:nvSpPr>
        <p:spPr>
          <a:xfrm>
            <a:off x="813816" y="4928616"/>
            <a:ext cx="502920" cy="502920"/>
          </a:xfrm>
          <a:prstGeom prst="ellipse">
            <a:avLst/>
          </a:prstGeom>
          <a:solidFill>
            <a:srgbClr val="D7263D"/>
          </a:solidFill>
          <a:ln/>
        </p:spPr>
        <p:txBody>
          <a:bodyPr/>
          <a:lstStyle/>
          <a:p>
            <a:endParaRPr lang="en-US"/>
          </a:p>
        </p:txBody>
      </p:sp>
      <p:sp>
        <p:nvSpPr>
          <p:cNvPr id="17" name="Text 15"/>
          <p:cNvSpPr/>
          <p:nvPr/>
        </p:nvSpPr>
        <p:spPr>
          <a:xfrm>
            <a:off x="813816" y="4928616"/>
            <a:ext cx="502920" cy="50292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5</a:t>
            </a:r>
            <a:endParaRPr lang="en-US" sz="1600" dirty="0"/>
          </a:p>
        </p:txBody>
      </p:sp>
      <p:sp>
        <p:nvSpPr>
          <p:cNvPr id="18" name="Text 16"/>
          <p:cNvSpPr/>
          <p:nvPr/>
        </p:nvSpPr>
        <p:spPr>
          <a:xfrm>
            <a:off x="1472184" y="4946904"/>
            <a:ext cx="4462272" cy="457200"/>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Progressive Overload</a:t>
            </a:r>
            <a:endParaRPr lang="en-US" sz="1550" dirty="0"/>
          </a:p>
        </p:txBody>
      </p:sp>
      <p:sp>
        <p:nvSpPr>
          <p:cNvPr id="19" name="Shape 17"/>
          <p:cNvSpPr/>
          <p:nvPr/>
        </p:nvSpPr>
        <p:spPr>
          <a:xfrm>
            <a:off x="6254496" y="1783080"/>
            <a:ext cx="502920" cy="502920"/>
          </a:xfrm>
          <a:prstGeom prst="ellipse">
            <a:avLst/>
          </a:prstGeom>
          <a:solidFill>
            <a:srgbClr val="D7263D"/>
          </a:solidFill>
          <a:ln/>
        </p:spPr>
        <p:txBody>
          <a:bodyPr/>
          <a:lstStyle/>
          <a:p>
            <a:endParaRPr lang="en-US"/>
          </a:p>
        </p:txBody>
      </p:sp>
      <p:sp>
        <p:nvSpPr>
          <p:cNvPr id="20" name="Text 18"/>
          <p:cNvSpPr/>
          <p:nvPr/>
        </p:nvSpPr>
        <p:spPr>
          <a:xfrm>
            <a:off x="6254496" y="1783080"/>
            <a:ext cx="502920" cy="50292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6</a:t>
            </a:r>
            <a:endParaRPr lang="en-US" sz="1600" dirty="0"/>
          </a:p>
        </p:txBody>
      </p:sp>
      <p:sp>
        <p:nvSpPr>
          <p:cNvPr id="21" name="Text 19"/>
          <p:cNvSpPr/>
          <p:nvPr/>
        </p:nvSpPr>
        <p:spPr>
          <a:xfrm>
            <a:off x="6912864" y="1801368"/>
            <a:ext cx="4462272" cy="457200"/>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Seasonal Application</a:t>
            </a:r>
            <a:endParaRPr lang="en-US" sz="1550" dirty="0"/>
          </a:p>
        </p:txBody>
      </p:sp>
      <p:sp>
        <p:nvSpPr>
          <p:cNvPr id="22" name="Shape 20"/>
          <p:cNvSpPr/>
          <p:nvPr/>
        </p:nvSpPr>
        <p:spPr>
          <a:xfrm>
            <a:off x="6254496" y="2569464"/>
            <a:ext cx="502920" cy="502920"/>
          </a:xfrm>
          <a:prstGeom prst="ellipse">
            <a:avLst/>
          </a:prstGeom>
          <a:solidFill>
            <a:srgbClr val="D7263D"/>
          </a:solidFill>
          <a:ln/>
        </p:spPr>
        <p:txBody>
          <a:bodyPr/>
          <a:lstStyle/>
          <a:p>
            <a:endParaRPr lang="en-US"/>
          </a:p>
        </p:txBody>
      </p:sp>
      <p:sp>
        <p:nvSpPr>
          <p:cNvPr id="23" name="Text 21"/>
          <p:cNvSpPr/>
          <p:nvPr/>
        </p:nvSpPr>
        <p:spPr>
          <a:xfrm>
            <a:off x="6254496" y="2569464"/>
            <a:ext cx="502920" cy="50292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7</a:t>
            </a:r>
            <a:endParaRPr lang="en-US" sz="1600" dirty="0"/>
          </a:p>
        </p:txBody>
      </p:sp>
      <p:sp>
        <p:nvSpPr>
          <p:cNvPr id="24" name="Text 22"/>
          <p:cNvSpPr/>
          <p:nvPr/>
        </p:nvSpPr>
        <p:spPr>
          <a:xfrm>
            <a:off x="6912864" y="2587752"/>
            <a:ext cx="4462272" cy="457200"/>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Split Program</a:t>
            </a:r>
            <a:endParaRPr lang="en-US" sz="1550" dirty="0"/>
          </a:p>
        </p:txBody>
      </p:sp>
      <p:sp>
        <p:nvSpPr>
          <p:cNvPr id="25" name="Shape 23"/>
          <p:cNvSpPr/>
          <p:nvPr/>
        </p:nvSpPr>
        <p:spPr>
          <a:xfrm>
            <a:off x="6254496" y="3355848"/>
            <a:ext cx="502920" cy="502920"/>
          </a:xfrm>
          <a:prstGeom prst="ellipse">
            <a:avLst/>
          </a:prstGeom>
          <a:solidFill>
            <a:srgbClr val="D7263D"/>
          </a:solidFill>
          <a:ln/>
        </p:spPr>
        <p:txBody>
          <a:bodyPr/>
          <a:lstStyle/>
          <a:p>
            <a:endParaRPr lang="en-US"/>
          </a:p>
        </p:txBody>
      </p:sp>
      <p:sp>
        <p:nvSpPr>
          <p:cNvPr id="26" name="Text 24"/>
          <p:cNvSpPr/>
          <p:nvPr/>
        </p:nvSpPr>
        <p:spPr>
          <a:xfrm>
            <a:off x="6254496" y="3355848"/>
            <a:ext cx="502920" cy="50292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8</a:t>
            </a:r>
            <a:endParaRPr lang="en-US" sz="1600" dirty="0"/>
          </a:p>
        </p:txBody>
      </p:sp>
      <p:sp>
        <p:nvSpPr>
          <p:cNvPr id="27" name="Text 25"/>
          <p:cNvSpPr/>
          <p:nvPr/>
        </p:nvSpPr>
        <p:spPr>
          <a:xfrm>
            <a:off x="6912864" y="3374136"/>
            <a:ext cx="4462272" cy="457200"/>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Heavy-Light System</a:t>
            </a:r>
            <a:endParaRPr lang="en-US" sz="1550" dirty="0"/>
          </a:p>
        </p:txBody>
      </p:sp>
      <p:sp>
        <p:nvSpPr>
          <p:cNvPr id="28" name="Shape 26"/>
          <p:cNvSpPr/>
          <p:nvPr/>
        </p:nvSpPr>
        <p:spPr>
          <a:xfrm>
            <a:off x="6254496" y="4142232"/>
            <a:ext cx="502920" cy="502920"/>
          </a:xfrm>
          <a:prstGeom prst="ellipse">
            <a:avLst/>
          </a:prstGeom>
          <a:solidFill>
            <a:srgbClr val="D7263D"/>
          </a:solidFill>
          <a:ln/>
        </p:spPr>
        <p:txBody>
          <a:bodyPr/>
          <a:lstStyle/>
          <a:p>
            <a:endParaRPr lang="en-US"/>
          </a:p>
        </p:txBody>
      </p:sp>
      <p:sp>
        <p:nvSpPr>
          <p:cNvPr id="29" name="Text 27"/>
          <p:cNvSpPr/>
          <p:nvPr/>
        </p:nvSpPr>
        <p:spPr>
          <a:xfrm>
            <a:off x="6254496" y="4142232"/>
            <a:ext cx="502920" cy="50292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9</a:t>
            </a:r>
            <a:endParaRPr lang="en-US" sz="1600" dirty="0"/>
          </a:p>
        </p:txBody>
      </p:sp>
      <p:sp>
        <p:nvSpPr>
          <p:cNvPr id="30" name="Text 28"/>
          <p:cNvSpPr/>
          <p:nvPr/>
        </p:nvSpPr>
        <p:spPr>
          <a:xfrm>
            <a:off x="6912864" y="4160520"/>
            <a:ext cx="4462272" cy="457200"/>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Interval Training</a:t>
            </a:r>
            <a:endParaRPr lang="en-US" sz="1550" dirty="0"/>
          </a:p>
        </p:txBody>
      </p:sp>
      <p:sp>
        <p:nvSpPr>
          <p:cNvPr id="31" name="Shape 29"/>
          <p:cNvSpPr/>
          <p:nvPr/>
        </p:nvSpPr>
        <p:spPr>
          <a:xfrm>
            <a:off x="6254496" y="4928616"/>
            <a:ext cx="502920" cy="502920"/>
          </a:xfrm>
          <a:prstGeom prst="ellipse">
            <a:avLst/>
          </a:prstGeom>
          <a:solidFill>
            <a:srgbClr val="D7263D"/>
          </a:solidFill>
          <a:ln/>
        </p:spPr>
        <p:txBody>
          <a:bodyPr/>
          <a:lstStyle/>
          <a:p>
            <a:endParaRPr lang="en-US"/>
          </a:p>
        </p:txBody>
      </p:sp>
      <p:sp>
        <p:nvSpPr>
          <p:cNvPr id="32" name="Text 30"/>
          <p:cNvSpPr/>
          <p:nvPr/>
        </p:nvSpPr>
        <p:spPr>
          <a:xfrm>
            <a:off x="6254496" y="4928616"/>
            <a:ext cx="502920" cy="50292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10</a:t>
            </a:r>
            <a:endParaRPr lang="en-US" sz="1600" dirty="0"/>
          </a:p>
        </p:txBody>
      </p:sp>
      <p:sp>
        <p:nvSpPr>
          <p:cNvPr id="33" name="Text 31"/>
          <p:cNvSpPr/>
          <p:nvPr/>
        </p:nvSpPr>
        <p:spPr>
          <a:xfrm>
            <a:off x="6912864" y="4946904"/>
            <a:ext cx="4462272" cy="457200"/>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Correct Energy System</a:t>
            </a:r>
            <a:endParaRPr lang="en-US" sz="1550" dirty="0"/>
          </a:p>
        </p:txBody>
      </p:sp>
      <p:sp>
        <p:nvSpPr>
          <p:cNvPr id="34" name="Text 32"/>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35" name="Text 33"/>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Acceleration Mechanics</a:t>
            </a:r>
            <a:endParaRPr lang="en-US" sz="2800" dirty="0"/>
          </a:p>
        </p:txBody>
      </p:sp>
      <p:sp>
        <p:nvSpPr>
          <p:cNvPr id="3" name="Shape 1"/>
          <p:cNvSpPr/>
          <p:nvPr/>
        </p:nvSpPr>
        <p:spPr>
          <a:xfrm>
            <a:off x="640080" y="1783080"/>
            <a:ext cx="73152" cy="566928"/>
          </a:xfrm>
          <a:prstGeom prst="rect">
            <a:avLst/>
          </a:prstGeom>
          <a:solidFill>
            <a:srgbClr val="1B98E0"/>
          </a:solidFill>
          <a:ln/>
        </p:spPr>
        <p:txBody>
          <a:bodyPr/>
          <a:lstStyle/>
          <a:p>
            <a:endParaRPr lang="en-US"/>
          </a:p>
        </p:txBody>
      </p:sp>
      <p:sp>
        <p:nvSpPr>
          <p:cNvPr id="4" name="Text 2"/>
          <p:cNvSpPr/>
          <p:nvPr/>
        </p:nvSpPr>
        <p:spPr>
          <a:xfrm>
            <a:off x="914400" y="173736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Horizontal Force</a:t>
            </a:r>
            <a:endParaRPr lang="en-US" sz="1550" dirty="0"/>
          </a:p>
        </p:txBody>
      </p:sp>
      <p:sp>
        <p:nvSpPr>
          <p:cNvPr id="5" name="Shape 3"/>
          <p:cNvSpPr/>
          <p:nvPr/>
        </p:nvSpPr>
        <p:spPr>
          <a:xfrm>
            <a:off x="640080" y="2350008"/>
            <a:ext cx="73152" cy="566928"/>
          </a:xfrm>
          <a:prstGeom prst="rect">
            <a:avLst/>
          </a:prstGeom>
          <a:solidFill>
            <a:srgbClr val="1B98E0"/>
          </a:solidFill>
          <a:ln/>
        </p:spPr>
        <p:txBody>
          <a:bodyPr/>
          <a:lstStyle/>
          <a:p>
            <a:endParaRPr lang="en-US"/>
          </a:p>
        </p:txBody>
      </p:sp>
      <p:sp>
        <p:nvSpPr>
          <p:cNvPr id="6" name="Text 4"/>
          <p:cNvSpPr/>
          <p:nvPr/>
        </p:nvSpPr>
        <p:spPr>
          <a:xfrm>
            <a:off x="914400" y="2304288"/>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Center of Mass in Front of Base of Support</a:t>
            </a:r>
            <a:endParaRPr lang="en-US" sz="1550" dirty="0"/>
          </a:p>
        </p:txBody>
      </p:sp>
      <p:sp>
        <p:nvSpPr>
          <p:cNvPr id="7" name="Shape 5"/>
          <p:cNvSpPr/>
          <p:nvPr/>
        </p:nvSpPr>
        <p:spPr>
          <a:xfrm>
            <a:off x="640080" y="2916936"/>
            <a:ext cx="73152" cy="566928"/>
          </a:xfrm>
          <a:prstGeom prst="rect">
            <a:avLst/>
          </a:prstGeom>
          <a:solidFill>
            <a:srgbClr val="1B98E0"/>
          </a:solidFill>
          <a:ln/>
        </p:spPr>
        <p:txBody>
          <a:bodyPr/>
          <a:lstStyle/>
          <a:p>
            <a:endParaRPr lang="en-US"/>
          </a:p>
        </p:txBody>
      </p:sp>
      <p:sp>
        <p:nvSpPr>
          <p:cNvPr id="8" name="Text 6"/>
          <p:cNvSpPr/>
          <p:nvPr/>
        </p:nvSpPr>
        <p:spPr>
          <a:xfrm>
            <a:off x="914400" y="2871216"/>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Long Ground Contact Times</a:t>
            </a:r>
            <a:endParaRPr lang="en-US" sz="1550" dirty="0"/>
          </a:p>
        </p:txBody>
      </p:sp>
      <p:sp>
        <p:nvSpPr>
          <p:cNvPr id="9" name="Shape 7"/>
          <p:cNvSpPr/>
          <p:nvPr/>
        </p:nvSpPr>
        <p:spPr>
          <a:xfrm>
            <a:off x="640080" y="3483864"/>
            <a:ext cx="73152" cy="566928"/>
          </a:xfrm>
          <a:prstGeom prst="rect">
            <a:avLst/>
          </a:prstGeom>
          <a:solidFill>
            <a:srgbClr val="1B98E0"/>
          </a:solidFill>
          <a:ln/>
        </p:spPr>
        <p:txBody>
          <a:bodyPr/>
          <a:lstStyle/>
          <a:p>
            <a:endParaRPr lang="en-US"/>
          </a:p>
        </p:txBody>
      </p:sp>
      <p:sp>
        <p:nvSpPr>
          <p:cNvPr id="10" name="Text 8"/>
          <p:cNvSpPr/>
          <p:nvPr/>
        </p:nvSpPr>
        <p:spPr>
          <a:xfrm>
            <a:off x="914400" y="3438144"/>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Large Joint Angles</a:t>
            </a:r>
            <a:endParaRPr lang="en-US" sz="1550" dirty="0"/>
          </a:p>
        </p:txBody>
      </p:sp>
      <p:sp>
        <p:nvSpPr>
          <p:cNvPr id="11" name="Shape 9"/>
          <p:cNvSpPr/>
          <p:nvPr/>
        </p:nvSpPr>
        <p:spPr>
          <a:xfrm>
            <a:off x="640080" y="4050792"/>
            <a:ext cx="73152" cy="566928"/>
          </a:xfrm>
          <a:prstGeom prst="rect">
            <a:avLst/>
          </a:prstGeom>
          <a:solidFill>
            <a:srgbClr val="1B98E0"/>
          </a:solidFill>
          <a:ln/>
        </p:spPr>
        <p:txBody>
          <a:bodyPr/>
          <a:lstStyle/>
          <a:p>
            <a:endParaRPr lang="en-US"/>
          </a:p>
        </p:txBody>
      </p:sp>
      <p:sp>
        <p:nvSpPr>
          <p:cNvPr id="12" name="Text 10"/>
          <p:cNvSpPr/>
          <p:nvPr/>
        </p:nvSpPr>
        <p:spPr>
          <a:xfrm>
            <a:off x="914400" y="4005072"/>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Low Flight Times</a:t>
            </a:r>
            <a:endParaRPr lang="en-US" sz="1550" dirty="0"/>
          </a:p>
        </p:txBody>
      </p:sp>
      <p:sp>
        <p:nvSpPr>
          <p:cNvPr id="13" name="Shape 11"/>
          <p:cNvSpPr/>
          <p:nvPr/>
        </p:nvSpPr>
        <p:spPr>
          <a:xfrm>
            <a:off x="640080" y="4617720"/>
            <a:ext cx="73152" cy="566928"/>
          </a:xfrm>
          <a:prstGeom prst="rect">
            <a:avLst/>
          </a:prstGeom>
          <a:solidFill>
            <a:srgbClr val="1B98E0"/>
          </a:solidFill>
          <a:ln/>
        </p:spPr>
        <p:txBody>
          <a:bodyPr/>
          <a:lstStyle/>
          <a:p>
            <a:endParaRPr lang="en-US"/>
          </a:p>
        </p:txBody>
      </p:sp>
      <p:sp>
        <p:nvSpPr>
          <p:cNvPr id="14" name="Text 12"/>
          <p:cNvSpPr/>
          <p:nvPr/>
        </p:nvSpPr>
        <p:spPr>
          <a:xfrm>
            <a:off x="914400" y="457200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Short Stride Length</a:t>
            </a:r>
            <a:endParaRPr lang="en-US" sz="1550" dirty="0"/>
          </a:p>
        </p:txBody>
      </p:sp>
      <p:sp>
        <p:nvSpPr>
          <p:cNvPr id="15" name="Shape 13"/>
          <p:cNvSpPr/>
          <p:nvPr/>
        </p:nvSpPr>
        <p:spPr>
          <a:xfrm>
            <a:off x="640080" y="5184648"/>
            <a:ext cx="73152" cy="566928"/>
          </a:xfrm>
          <a:prstGeom prst="rect">
            <a:avLst/>
          </a:prstGeom>
          <a:solidFill>
            <a:srgbClr val="1B98E0"/>
          </a:solidFill>
          <a:ln/>
        </p:spPr>
        <p:txBody>
          <a:bodyPr/>
          <a:lstStyle/>
          <a:p>
            <a:endParaRPr lang="en-US"/>
          </a:p>
        </p:txBody>
      </p:sp>
      <p:sp>
        <p:nvSpPr>
          <p:cNvPr id="16" name="Text 14"/>
          <p:cNvSpPr/>
          <p:nvPr/>
        </p:nvSpPr>
        <p:spPr>
          <a:xfrm>
            <a:off x="914400" y="5138928"/>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Low Stride Frequency</a:t>
            </a:r>
            <a:endParaRPr lang="en-US" sz="1550" dirty="0"/>
          </a:p>
        </p:txBody>
      </p:sp>
      <p:pic>
        <p:nvPicPr>
          <p:cNvPr id="17" name="Image 0" descr="/sessions/peaceful-trusting-ritchie/mnt/outputs/diagrams_principles/sc_acceleration_mechanics.png"/>
          <p:cNvPicPr>
            <a:picLocks noChangeAspect="1"/>
          </p:cNvPicPr>
          <p:nvPr/>
        </p:nvPicPr>
        <p:blipFill>
          <a:blip r:embed="rId3"/>
          <a:stretch>
            <a:fillRect/>
          </a:stretch>
        </p:blipFill>
        <p:spPr>
          <a:xfrm>
            <a:off x="6766560" y="2410067"/>
            <a:ext cx="4297680" cy="3631567"/>
          </a:xfrm>
          <a:prstGeom prst="rect">
            <a:avLst/>
          </a:prstGeom>
        </p:spPr>
      </p:pic>
      <p:sp>
        <p:nvSpPr>
          <p:cNvPr id="18" name="Text 15"/>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9" name="Text 16"/>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30</a:t>
            </a:r>
            <a:endParaRPr lang="en-US" sz="1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Max Velocity</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The second phase of a sprint</a:t>
            </a:r>
            <a:endParaRPr lang="en-US" sz="1300" dirty="0"/>
          </a:p>
        </p:txBody>
      </p:sp>
      <p:pic>
        <p:nvPicPr>
          <p:cNvPr id="4" name="Image 0" descr="/sessions/peaceful-trusting-ritchie/mnt/outputs/diagrams_principles/sc_max_velocity_silhouette.png"/>
          <p:cNvPicPr>
            <a:picLocks noChangeAspect="1"/>
          </p:cNvPicPr>
          <p:nvPr/>
        </p:nvPicPr>
        <p:blipFill>
          <a:blip r:embed="rId3"/>
          <a:stretch>
            <a:fillRect/>
          </a:stretch>
        </p:blipFill>
        <p:spPr>
          <a:xfrm>
            <a:off x="2032345" y="3625680"/>
            <a:ext cx="2674803" cy="795359"/>
          </a:xfrm>
          <a:prstGeom prst="rect">
            <a:avLst/>
          </a:prstGeom>
        </p:spPr>
      </p:pic>
      <p:pic>
        <p:nvPicPr>
          <p:cNvPr id="5" name="Image 1" descr="/sessions/peaceful-trusting-ritchie/mnt/outputs/diagrams_principles/sc_max_velocity_curve.png"/>
          <p:cNvPicPr>
            <a:picLocks noChangeAspect="1"/>
          </p:cNvPicPr>
          <p:nvPr/>
        </p:nvPicPr>
        <p:blipFill>
          <a:blip r:embed="rId4"/>
          <a:stretch>
            <a:fillRect/>
          </a:stretch>
        </p:blipFill>
        <p:spPr>
          <a:xfrm>
            <a:off x="5164348" y="2194560"/>
            <a:ext cx="4992258" cy="3657600"/>
          </a:xfrm>
          <a:prstGeom prst="rect">
            <a:avLst/>
          </a:prstGeom>
        </p:spPr>
      </p:pic>
      <p:sp>
        <p:nvSpPr>
          <p:cNvPr id="6" name="Text 2"/>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7" name="Text 3"/>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31</a:t>
            </a:r>
            <a:endParaRPr lang="en-US" sz="1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Max Velocity Mechanics</a:t>
            </a:r>
            <a:endParaRPr lang="en-US" sz="2800" dirty="0"/>
          </a:p>
        </p:txBody>
      </p:sp>
      <p:sp>
        <p:nvSpPr>
          <p:cNvPr id="3" name="Shape 1"/>
          <p:cNvSpPr/>
          <p:nvPr/>
        </p:nvSpPr>
        <p:spPr>
          <a:xfrm>
            <a:off x="640080" y="1783080"/>
            <a:ext cx="73152" cy="566928"/>
          </a:xfrm>
          <a:prstGeom prst="rect">
            <a:avLst/>
          </a:prstGeom>
          <a:solidFill>
            <a:srgbClr val="4C7A3A"/>
          </a:solidFill>
          <a:ln/>
        </p:spPr>
        <p:txBody>
          <a:bodyPr/>
          <a:lstStyle/>
          <a:p>
            <a:endParaRPr lang="en-US"/>
          </a:p>
        </p:txBody>
      </p:sp>
      <p:sp>
        <p:nvSpPr>
          <p:cNvPr id="4" name="Text 2"/>
          <p:cNvSpPr/>
          <p:nvPr/>
        </p:nvSpPr>
        <p:spPr>
          <a:xfrm>
            <a:off x="914400" y="173736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Vertical Force</a:t>
            </a:r>
            <a:endParaRPr lang="en-US" sz="1550" dirty="0"/>
          </a:p>
        </p:txBody>
      </p:sp>
      <p:sp>
        <p:nvSpPr>
          <p:cNvPr id="5" name="Shape 3"/>
          <p:cNvSpPr/>
          <p:nvPr/>
        </p:nvSpPr>
        <p:spPr>
          <a:xfrm>
            <a:off x="640080" y="2350008"/>
            <a:ext cx="73152" cy="566928"/>
          </a:xfrm>
          <a:prstGeom prst="rect">
            <a:avLst/>
          </a:prstGeom>
          <a:solidFill>
            <a:srgbClr val="4C7A3A"/>
          </a:solidFill>
          <a:ln/>
        </p:spPr>
        <p:txBody>
          <a:bodyPr/>
          <a:lstStyle/>
          <a:p>
            <a:endParaRPr lang="en-US"/>
          </a:p>
        </p:txBody>
      </p:sp>
      <p:sp>
        <p:nvSpPr>
          <p:cNvPr id="6" name="Text 4"/>
          <p:cNvSpPr/>
          <p:nvPr/>
        </p:nvSpPr>
        <p:spPr>
          <a:xfrm>
            <a:off x="914400" y="2304288"/>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Center of Mass Over Base of Support</a:t>
            </a:r>
            <a:endParaRPr lang="en-US" sz="1550" dirty="0"/>
          </a:p>
        </p:txBody>
      </p:sp>
      <p:sp>
        <p:nvSpPr>
          <p:cNvPr id="7" name="Shape 5"/>
          <p:cNvSpPr/>
          <p:nvPr/>
        </p:nvSpPr>
        <p:spPr>
          <a:xfrm>
            <a:off x="640080" y="2916936"/>
            <a:ext cx="73152" cy="566928"/>
          </a:xfrm>
          <a:prstGeom prst="rect">
            <a:avLst/>
          </a:prstGeom>
          <a:solidFill>
            <a:srgbClr val="4C7A3A"/>
          </a:solidFill>
          <a:ln/>
        </p:spPr>
        <p:txBody>
          <a:bodyPr/>
          <a:lstStyle/>
          <a:p>
            <a:endParaRPr lang="en-US"/>
          </a:p>
        </p:txBody>
      </p:sp>
      <p:sp>
        <p:nvSpPr>
          <p:cNvPr id="8" name="Text 6"/>
          <p:cNvSpPr/>
          <p:nvPr/>
        </p:nvSpPr>
        <p:spPr>
          <a:xfrm>
            <a:off x="914400" y="2871216"/>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Short Ground Contact Time</a:t>
            </a:r>
            <a:endParaRPr lang="en-US" sz="1550" dirty="0"/>
          </a:p>
        </p:txBody>
      </p:sp>
      <p:sp>
        <p:nvSpPr>
          <p:cNvPr id="9" name="Shape 7"/>
          <p:cNvSpPr/>
          <p:nvPr/>
        </p:nvSpPr>
        <p:spPr>
          <a:xfrm>
            <a:off x="640080" y="3483864"/>
            <a:ext cx="73152" cy="566928"/>
          </a:xfrm>
          <a:prstGeom prst="rect">
            <a:avLst/>
          </a:prstGeom>
          <a:solidFill>
            <a:srgbClr val="4C7A3A"/>
          </a:solidFill>
          <a:ln/>
        </p:spPr>
        <p:txBody>
          <a:bodyPr/>
          <a:lstStyle/>
          <a:p>
            <a:endParaRPr lang="en-US"/>
          </a:p>
        </p:txBody>
      </p:sp>
      <p:sp>
        <p:nvSpPr>
          <p:cNvPr id="10" name="Text 8"/>
          <p:cNvSpPr/>
          <p:nvPr/>
        </p:nvSpPr>
        <p:spPr>
          <a:xfrm>
            <a:off x="914400" y="3438144"/>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Small Joint Angles</a:t>
            </a:r>
            <a:endParaRPr lang="en-US" sz="1550" dirty="0"/>
          </a:p>
        </p:txBody>
      </p:sp>
      <p:sp>
        <p:nvSpPr>
          <p:cNvPr id="11" name="Shape 9"/>
          <p:cNvSpPr/>
          <p:nvPr/>
        </p:nvSpPr>
        <p:spPr>
          <a:xfrm>
            <a:off x="640080" y="4050792"/>
            <a:ext cx="73152" cy="566928"/>
          </a:xfrm>
          <a:prstGeom prst="rect">
            <a:avLst/>
          </a:prstGeom>
          <a:solidFill>
            <a:srgbClr val="4C7A3A"/>
          </a:solidFill>
          <a:ln/>
        </p:spPr>
        <p:txBody>
          <a:bodyPr/>
          <a:lstStyle/>
          <a:p>
            <a:endParaRPr lang="en-US"/>
          </a:p>
        </p:txBody>
      </p:sp>
      <p:sp>
        <p:nvSpPr>
          <p:cNvPr id="12" name="Text 10"/>
          <p:cNvSpPr/>
          <p:nvPr/>
        </p:nvSpPr>
        <p:spPr>
          <a:xfrm>
            <a:off x="914400" y="4005072"/>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High Flight Times</a:t>
            </a:r>
            <a:endParaRPr lang="en-US" sz="1550" dirty="0"/>
          </a:p>
        </p:txBody>
      </p:sp>
      <p:sp>
        <p:nvSpPr>
          <p:cNvPr id="13" name="Shape 11"/>
          <p:cNvSpPr/>
          <p:nvPr/>
        </p:nvSpPr>
        <p:spPr>
          <a:xfrm>
            <a:off x="640080" y="4617720"/>
            <a:ext cx="73152" cy="566928"/>
          </a:xfrm>
          <a:prstGeom prst="rect">
            <a:avLst/>
          </a:prstGeom>
          <a:solidFill>
            <a:srgbClr val="4C7A3A"/>
          </a:solidFill>
          <a:ln/>
        </p:spPr>
        <p:txBody>
          <a:bodyPr/>
          <a:lstStyle/>
          <a:p>
            <a:endParaRPr lang="en-US"/>
          </a:p>
        </p:txBody>
      </p:sp>
      <p:sp>
        <p:nvSpPr>
          <p:cNvPr id="14" name="Text 12"/>
          <p:cNvSpPr/>
          <p:nvPr/>
        </p:nvSpPr>
        <p:spPr>
          <a:xfrm>
            <a:off x="914400" y="457200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Long Stride Length</a:t>
            </a:r>
            <a:endParaRPr lang="en-US" sz="1550" dirty="0"/>
          </a:p>
        </p:txBody>
      </p:sp>
      <p:sp>
        <p:nvSpPr>
          <p:cNvPr id="15" name="Shape 13"/>
          <p:cNvSpPr/>
          <p:nvPr/>
        </p:nvSpPr>
        <p:spPr>
          <a:xfrm>
            <a:off x="640080" y="5184648"/>
            <a:ext cx="73152" cy="566928"/>
          </a:xfrm>
          <a:prstGeom prst="rect">
            <a:avLst/>
          </a:prstGeom>
          <a:solidFill>
            <a:srgbClr val="4C7A3A"/>
          </a:solidFill>
          <a:ln/>
        </p:spPr>
        <p:txBody>
          <a:bodyPr/>
          <a:lstStyle/>
          <a:p>
            <a:endParaRPr lang="en-US"/>
          </a:p>
        </p:txBody>
      </p:sp>
      <p:sp>
        <p:nvSpPr>
          <p:cNvPr id="16" name="Text 14"/>
          <p:cNvSpPr/>
          <p:nvPr/>
        </p:nvSpPr>
        <p:spPr>
          <a:xfrm>
            <a:off x="914400" y="5138928"/>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High Stride Frequency</a:t>
            </a:r>
            <a:endParaRPr lang="en-US" sz="1550" dirty="0"/>
          </a:p>
        </p:txBody>
      </p:sp>
      <p:pic>
        <p:nvPicPr>
          <p:cNvPr id="17" name="Image 0" descr="/sessions/peaceful-trusting-ritchie/mnt/outputs/diagrams_principles/sc_max_velocity_mechanics.png"/>
          <p:cNvPicPr>
            <a:picLocks noChangeAspect="1"/>
          </p:cNvPicPr>
          <p:nvPr/>
        </p:nvPicPr>
        <p:blipFill>
          <a:blip r:embed="rId3"/>
          <a:stretch>
            <a:fillRect/>
          </a:stretch>
        </p:blipFill>
        <p:spPr>
          <a:xfrm>
            <a:off x="6766560" y="2124724"/>
            <a:ext cx="4297680" cy="4129703"/>
          </a:xfrm>
          <a:prstGeom prst="rect">
            <a:avLst/>
          </a:prstGeom>
        </p:spPr>
      </p:pic>
      <p:sp>
        <p:nvSpPr>
          <p:cNvPr id="18" name="Text 15"/>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9" name="Text 16"/>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32</a:t>
            </a:r>
            <a:endParaRPr lang="en-US" sz="1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4">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2E9C86"/>
          </a:solidFill>
          <a:ln/>
        </p:spPr>
        <p:txBody>
          <a:bodyPr/>
          <a:lstStyle/>
          <a:p>
            <a:endParaRPr lang="en-US"/>
          </a:p>
        </p:txBody>
      </p:sp>
      <p:sp>
        <p:nvSpPr>
          <p:cNvPr id="3" name="Text 1"/>
          <p:cNvSpPr/>
          <p:nvPr/>
        </p:nvSpPr>
        <p:spPr>
          <a:xfrm>
            <a:off x="822960" y="2743200"/>
            <a:ext cx="10543032" cy="457200"/>
          </a:xfrm>
          <a:prstGeom prst="rect">
            <a:avLst/>
          </a:prstGeom>
          <a:noFill/>
          <a:ln/>
        </p:spPr>
        <p:txBody>
          <a:bodyPr wrap="square" rtlCol="0" anchor="ctr"/>
          <a:lstStyle/>
          <a:p>
            <a:pPr marL="0" indent="0" algn="ctr">
              <a:buNone/>
            </a:pPr>
            <a:r>
              <a:rPr lang="en-US" sz="1500" b="1" kern="0" spc="300" dirty="0">
                <a:solidFill>
                  <a:srgbClr val="2E9C86"/>
                </a:solidFill>
                <a:latin typeface="Calibri" pitchFamily="34" charset="0"/>
                <a:ea typeface="Calibri" pitchFamily="34" charset="-122"/>
                <a:cs typeface="Calibri" pitchFamily="34" charset="-120"/>
              </a:rPr>
              <a:t>OVERVIEW</a:t>
            </a:r>
            <a:endParaRPr lang="en-US" sz="1500" dirty="0"/>
          </a:p>
        </p:txBody>
      </p:sp>
      <p:sp>
        <p:nvSpPr>
          <p:cNvPr id="4" name="Text 2"/>
          <p:cNvSpPr/>
          <p:nvPr/>
        </p:nvSpPr>
        <p:spPr>
          <a:xfrm>
            <a:off x="640080" y="3200400"/>
            <a:ext cx="10908792" cy="1005840"/>
          </a:xfrm>
          <a:prstGeom prst="rect">
            <a:avLst/>
          </a:prstGeom>
          <a:noFill/>
          <a:ln/>
        </p:spPr>
        <p:txBody>
          <a:bodyPr wrap="square"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Principles of Speed Development</a:t>
            </a:r>
            <a:endParaRPr lang="en-US" sz="4000" dirty="0"/>
          </a:p>
        </p:txBody>
      </p:sp>
      <p:sp>
        <p:nvSpPr>
          <p:cNvPr id="5"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6"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33</a:t>
            </a:r>
            <a:endParaRPr lang="en-US" sz="1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Build Maximum Force</a:t>
            </a:r>
            <a:endParaRPr lang="en-US" sz="2800" dirty="0"/>
          </a:p>
        </p:txBody>
      </p:sp>
      <p:sp>
        <p:nvSpPr>
          <p:cNvPr id="3" name="Shape 1"/>
          <p:cNvSpPr/>
          <p:nvPr/>
        </p:nvSpPr>
        <p:spPr>
          <a:xfrm>
            <a:off x="822960" y="2057400"/>
            <a:ext cx="73152" cy="566928"/>
          </a:xfrm>
          <a:prstGeom prst="rect">
            <a:avLst/>
          </a:prstGeom>
          <a:solidFill>
            <a:srgbClr val="1B98E0"/>
          </a:solidFill>
          <a:ln/>
        </p:spPr>
        <p:txBody>
          <a:bodyPr/>
          <a:lstStyle/>
          <a:p>
            <a:endParaRPr lang="en-US"/>
          </a:p>
        </p:txBody>
      </p:sp>
      <p:sp>
        <p:nvSpPr>
          <p:cNvPr id="4" name="Text 2"/>
          <p:cNvSpPr/>
          <p:nvPr/>
        </p:nvSpPr>
        <p:spPr>
          <a:xfrm>
            <a:off x="1097280" y="2011680"/>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Horizontal Force in the First Steps</a:t>
            </a:r>
            <a:endParaRPr lang="en-US" sz="1550" dirty="0"/>
          </a:p>
        </p:txBody>
      </p:sp>
      <p:sp>
        <p:nvSpPr>
          <p:cNvPr id="5" name="Text 3"/>
          <p:cNvSpPr/>
          <p:nvPr/>
        </p:nvSpPr>
        <p:spPr>
          <a:xfrm>
            <a:off x="1097280" y="2340864"/>
            <a:ext cx="10268712"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Athletes who produce greater horizontal force during the first few steps generally accelerate better.</a:t>
            </a:r>
            <a:endParaRPr lang="en-US" sz="1300" dirty="0"/>
          </a:p>
        </p:txBody>
      </p:sp>
      <p:sp>
        <p:nvSpPr>
          <p:cNvPr id="6" name="Text 4"/>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7" name="Text 5"/>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34</a:t>
            </a:r>
            <a:endParaRPr lang="en-US" sz="1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Sprint at Maximum Speed</a:t>
            </a:r>
            <a:endParaRPr lang="en-US" sz="2800" dirty="0"/>
          </a:p>
        </p:txBody>
      </p:sp>
      <p:sp>
        <p:nvSpPr>
          <p:cNvPr id="3" name="Shape 1"/>
          <p:cNvSpPr/>
          <p:nvPr/>
        </p:nvSpPr>
        <p:spPr>
          <a:xfrm>
            <a:off x="822960" y="1874520"/>
            <a:ext cx="73152" cy="566928"/>
          </a:xfrm>
          <a:prstGeom prst="rect">
            <a:avLst/>
          </a:prstGeom>
          <a:solidFill>
            <a:srgbClr val="D7263D"/>
          </a:solidFill>
          <a:ln/>
        </p:spPr>
        <p:txBody>
          <a:bodyPr/>
          <a:lstStyle/>
          <a:p>
            <a:endParaRPr lang="en-US"/>
          </a:p>
        </p:txBody>
      </p:sp>
      <p:sp>
        <p:nvSpPr>
          <p:cNvPr id="4" name="Text 2"/>
          <p:cNvSpPr/>
          <p:nvPr/>
        </p:nvSpPr>
        <p:spPr>
          <a:xfrm>
            <a:off x="1097280" y="1828800"/>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To Become Fast, You Need to Sprint Fast</a:t>
            </a:r>
            <a:endParaRPr lang="en-US" sz="1550" dirty="0"/>
          </a:p>
        </p:txBody>
      </p:sp>
      <p:sp>
        <p:nvSpPr>
          <p:cNvPr id="5" name="Shape 3"/>
          <p:cNvSpPr/>
          <p:nvPr/>
        </p:nvSpPr>
        <p:spPr>
          <a:xfrm>
            <a:off x="822960" y="2441448"/>
            <a:ext cx="73152" cy="566928"/>
          </a:xfrm>
          <a:prstGeom prst="rect">
            <a:avLst/>
          </a:prstGeom>
          <a:solidFill>
            <a:srgbClr val="D7263D"/>
          </a:solidFill>
          <a:ln/>
        </p:spPr>
        <p:txBody>
          <a:bodyPr/>
          <a:lstStyle/>
          <a:p>
            <a:endParaRPr lang="en-US"/>
          </a:p>
        </p:txBody>
      </p:sp>
      <p:sp>
        <p:nvSpPr>
          <p:cNvPr id="6" name="Text 4"/>
          <p:cNvSpPr/>
          <p:nvPr/>
        </p:nvSpPr>
        <p:spPr>
          <a:xfrm>
            <a:off x="1097280" y="2395728"/>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95–100% Effort</a:t>
            </a:r>
            <a:endParaRPr lang="en-US" sz="1550" dirty="0"/>
          </a:p>
        </p:txBody>
      </p:sp>
      <p:sp>
        <p:nvSpPr>
          <p:cNvPr id="7" name="Shape 5"/>
          <p:cNvSpPr/>
          <p:nvPr/>
        </p:nvSpPr>
        <p:spPr>
          <a:xfrm>
            <a:off x="822960" y="3008376"/>
            <a:ext cx="73152" cy="566928"/>
          </a:xfrm>
          <a:prstGeom prst="rect">
            <a:avLst/>
          </a:prstGeom>
          <a:solidFill>
            <a:srgbClr val="D7263D"/>
          </a:solidFill>
          <a:ln/>
        </p:spPr>
        <p:txBody>
          <a:bodyPr/>
          <a:lstStyle/>
          <a:p>
            <a:endParaRPr lang="en-US"/>
          </a:p>
        </p:txBody>
      </p:sp>
      <p:sp>
        <p:nvSpPr>
          <p:cNvPr id="8" name="Text 6"/>
          <p:cNvSpPr/>
          <p:nvPr/>
        </p:nvSpPr>
        <p:spPr>
          <a:xfrm>
            <a:off x="1097280" y="2962656"/>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Full Recovery</a:t>
            </a:r>
            <a:endParaRPr lang="en-US" sz="1550" dirty="0"/>
          </a:p>
        </p:txBody>
      </p:sp>
      <p:sp>
        <p:nvSpPr>
          <p:cNvPr id="9" name="Shape 7"/>
          <p:cNvSpPr/>
          <p:nvPr/>
        </p:nvSpPr>
        <p:spPr>
          <a:xfrm>
            <a:off x="822960" y="3575304"/>
            <a:ext cx="73152" cy="566928"/>
          </a:xfrm>
          <a:prstGeom prst="rect">
            <a:avLst/>
          </a:prstGeom>
          <a:solidFill>
            <a:srgbClr val="D7263D"/>
          </a:solidFill>
          <a:ln/>
        </p:spPr>
        <p:txBody>
          <a:bodyPr/>
          <a:lstStyle/>
          <a:p>
            <a:endParaRPr lang="en-US"/>
          </a:p>
        </p:txBody>
      </p:sp>
      <p:sp>
        <p:nvSpPr>
          <p:cNvPr id="10" name="Text 8"/>
          <p:cNvSpPr/>
          <p:nvPr/>
        </p:nvSpPr>
        <p:spPr>
          <a:xfrm>
            <a:off x="1097280" y="3529584"/>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Low Fatigue</a:t>
            </a:r>
            <a:endParaRPr lang="en-US" sz="1550" dirty="0"/>
          </a:p>
        </p:txBody>
      </p:sp>
      <p:sp>
        <p:nvSpPr>
          <p:cNvPr id="11" name="Text 9"/>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2" name="Text 10"/>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35</a:t>
            </a:r>
            <a:endParaRPr lang="en-US" sz="1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Develop Elastic Qualities</a:t>
            </a:r>
            <a:endParaRPr lang="en-US" sz="2800" dirty="0"/>
          </a:p>
        </p:txBody>
      </p:sp>
      <p:sp>
        <p:nvSpPr>
          <p:cNvPr id="3" name="Shape 1"/>
          <p:cNvSpPr/>
          <p:nvPr/>
        </p:nvSpPr>
        <p:spPr>
          <a:xfrm>
            <a:off x="822960" y="2057400"/>
            <a:ext cx="73152" cy="566928"/>
          </a:xfrm>
          <a:prstGeom prst="rect">
            <a:avLst/>
          </a:prstGeom>
          <a:solidFill>
            <a:srgbClr val="4C7A3A"/>
          </a:solidFill>
          <a:ln/>
        </p:spPr>
        <p:txBody>
          <a:bodyPr/>
          <a:lstStyle/>
          <a:p>
            <a:endParaRPr lang="en-US"/>
          </a:p>
        </p:txBody>
      </p:sp>
      <p:sp>
        <p:nvSpPr>
          <p:cNvPr id="4" name="Text 2"/>
          <p:cNvSpPr/>
          <p:nvPr/>
        </p:nvSpPr>
        <p:spPr>
          <a:xfrm>
            <a:off x="1097280" y="2011680"/>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Stiffness and Reactive Strength</a:t>
            </a:r>
            <a:endParaRPr lang="en-US" sz="1550" dirty="0"/>
          </a:p>
        </p:txBody>
      </p:sp>
      <p:sp>
        <p:nvSpPr>
          <p:cNvPr id="5" name="Text 3"/>
          <p:cNvSpPr/>
          <p:nvPr/>
        </p:nvSpPr>
        <p:spPr>
          <a:xfrm>
            <a:off x="1097280" y="2340864"/>
            <a:ext cx="10268712"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Max velocity requires stiffness and reactive strength.</a:t>
            </a:r>
            <a:endParaRPr lang="en-US" sz="1300" dirty="0"/>
          </a:p>
        </p:txBody>
      </p:sp>
      <p:sp>
        <p:nvSpPr>
          <p:cNvPr id="6" name="Text 4"/>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7" name="Text 5"/>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36</a:t>
            </a:r>
            <a:endParaRPr lang="en-US" sz="1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Recover Completely</a:t>
            </a:r>
            <a:endParaRPr lang="en-US" sz="2800" dirty="0"/>
          </a:p>
        </p:txBody>
      </p:sp>
      <p:sp>
        <p:nvSpPr>
          <p:cNvPr id="3" name="Shape 1"/>
          <p:cNvSpPr/>
          <p:nvPr/>
        </p:nvSpPr>
        <p:spPr>
          <a:xfrm>
            <a:off x="822960" y="1783080"/>
            <a:ext cx="73152" cy="566928"/>
          </a:xfrm>
          <a:prstGeom prst="rect">
            <a:avLst/>
          </a:prstGeom>
          <a:solidFill>
            <a:srgbClr val="E8A23A"/>
          </a:solidFill>
          <a:ln/>
        </p:spPr>
        <p:txBody>
          <a:bodyPr/>
          <a:lstStyle/>
          <a:p>
            <a:endParaRPr lang="en-US"/>
          </a:p>
        </p:txBody>
      </p:sp>
      <p:sp>
        <p:nvSpPr>
          <p:cNvPr id="4" name="Text 2"/>
          <p:cNvSpPr/>
          <p:nvPr/>
        </p:nvSpPr>
        <p:spPr>
          <a:xfrm>
            <a:off x="1097280" y="1737360"/>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High-Quality Recovery</a:t>
            </a:r>
            <a:endParaRPr lang="en-US" sz="1550" dirty="0"/>
          </a:p>
        </p:txBody>
      </p:sp>
      <p:sp>
        <p:nvSpPr>
          <p:cNvPr id="5" name="Text 3"/>
          <p:cNvSpPr/>
          <p:nvPr/>
        </p:nvSpPr>
        <p:spPr>
          <a:xfrm>
            <a:off x="1097280" y="2066544"/>
            <a:ext cx="10268712"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High-quality sprint work requires high-quality recovery.</a:t>
            </a:r>
            <a:endParaRPr lang="en-US" sz="1300" dirty="0"/>
          </a:p>
        </p:txBody>
      </p:sp>
      <p:pic>
        <p:nvPicPr>
          <p:cNvPr id="6" name="Image 0" descr="/sessions/peaceful-trusting-ritchie/mnt/outputs/diagrams_principles/sc_recovery_guidelines.png"/>
          <p:cNvPicPr>
            <a:picLocks noChangeAspect="1"/>
          </p:cNvPicPr>
          <p:nvPr/>
        </p:nvPicPr>
        <p:blipFill>
          <a:blip r:embed="rId3"/>
          <a:stretch>
            <a:fillRect/>
          </a:stretch>
        </p:blipFill>
        <p:spPr>
          <a:xfrm>
            <a:off x="2711196" y="2880360"/>
            <a:ext cx="6766560" cy="3525535"/>
          </a:xfrm>
          <a:prstGeom prst="rect">
            <a:avLst/>
          </a:prstGeom>
        </p:spPr>
      </p:pic>
      <p:sp>
        <p:nvSpPr>
          <p:cNvPr id="7" name="Text 4"/>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8" name="Text 5"/>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37</a:t>
            </a:r>
            <a:endParaRPr lang="en-US" sz="10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9">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2E9C86"/>
          </a:solidFill>
          <a:ln/>
        </p:spPr>
        <p:txBody>
          <a:bodyPr/>
          <a:lstStyle/>
          <a:p>
            <a:endParaRPr lang="en-US"/>
          </a:p>
        </p:txBody>
      </p:sp>
      <p:sp>
        <p:nvSpPr>
          <p:cNvPr id="3" name="Text 1"/>
          <p:cNvSpPr/>
          <p:nvPr/>
        </p:nvSpPr>
        <p:spPr>
          <a:xfrm>
            <a:off x="822960" y="2606040"/>
            <a:ext cx="10543032" cy="457200"/>
          </a:xfrm>
          <a:prstGeom prst="rect">
            <a:avLst/>
          </a:prstGeom>
          <a:noFill/>
          <a:ln/>
        </p:spPr>
        <p:txBody>
          <a:bodyPr wrap="square" rtlCol="0" anchor="ctr"/>
          <a:lstStyle/>
          <a:p>
            <a:pPr marL="0" indent="0" algn="ctr">
              <a:buNone/>
            </a:pPr>
            <a:r>
              <a:rPr lang="en-US" sz="1500" b="1" kern="0" spc="300" dirty="0">
                <a:solidFill>
                  <a:srgbClr val="2E9C86"/>
                </a:solidFill>
                <a:latin typeface="Calibri" pitchFamily="34" charset="0"/>
                <a:ea typeface="Calibri" pitchFamily="34" charset="-122"/>
                <a:cs typeface="Calibri" pitchFamily="34" charset="-120"/>
              </a:rPr>
              <a:t>DEFINE</a:t>
            </a:r>
            <a:endParaRPr lang="en-US" sz="1500" dirty="0"/>
          </a:p>
        </p:txBody>
      </p:sp>
      <p:sp>
        <p:nvSpPr>
          <p:cNvPr id="4" name="Text 2"/>
          <p:cNvSpPr/>
          <p:nvPr/>
        </p:nvSpPr>
        <p:spPr>
          <a:xfrm>
            <a:off x="640080" y="3063240"/>
            <a:ext cx="10908792" cy="1188720"/>
          </a:xfrm>
          <a:prstGeom prst="rect">
            <a:avLst/>
          </a:prstGeom>
          <a:noFill/>
          <a:ln/>
        </p:spPr>
        <p:txBody>
          <a:bodyPr wrap="square" rtlCol="0" anchor="ctr"/>
          <a:lstStyle/>
          <a:p>
            <a:pPr marL="0" indent="0" algn="ctr">
              <a:buNone/>
            </a:pPr>
            <a:r>
              <a:rPr lang="en-US" sz="3800" b="1" i="1" dirty="0">
                <a:solidFill>
                  <a:srgbClr val="FFFFFF"/>
                </a:solidFill>
                <a:latin typeface="Cambria" pitchFamily="34" charset="0"/>
                <a:ea typeface="Cambria" pitchFamily="34" charset="-122"/>
                <a:cs typeface="Cambria" pitchFamily="34" charset="-120"/>
              </a:rPr>
              <a:t>What is Change of Direction?</a:t>
            </a:r>
            <a:endParaRPr lang="en-US" sz="3800" dirty="0"/>
          </a:p>
        </p:txBody>
      </p:sp>
      <p:sp>
        <p:nvSpPr>
          <p:cNvPr id="5"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6"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38</a:t>
            </a:r>
            <a:endParaRPr lang="en-US" sz="1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Change of Direction (COD)</a:t>
            </a:r>
            <a:endParaRPr lang="en-US" sz="2800" dirty="0"/>
          </a:p>
        </p:txBody>
      </p:sp>
      <p:sp>
        <p:nvSpPr>
          <p:cNvPr id="3" name="Shape 1"/>
          <p:cNvSpPr/>
          <p:nvPr/>
        </p:nvSpPr>
        <p:spPr>
          <a:xfrm>
            <a:off x="640080" y="2057400"/>
            <a:ext cx="73152" cy="566928"/>
          </a:xfrm>
          <a:prstGeom prst="rect">
            <a:avLst/>
          </a:prstGeom>
          <a:solidFill>
            <a:srgbClr val="2E9C86"/>
          </a:solidFill>
          <a:ln/>
        </p:spPr>
        <p:txBody>
          <a:bodyPr/>
          <a:lstStyle/>
          <a:p>
            <a:endParaRPr lang="en-US"/>
          </a:p>
        </p:txBody>
      </p:sp>
      <p:sp>
        <p:nvSpPr>
          <p:cNvPr id="4" name="Text 2"/>
          <p:cNvSpPr/>
          <p:nvPr/>
        </p:nvSpPr>
        <p:spPr>
          <a:xfrm>
            <a:off x="914400" y="201168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Definition</a:t>
            </a:r>
            <a:endParaRPr lang="en-US" sz="1550" dirty="0"/>
          </a:p>
        </p:txBody>
      </p:sp>
      <p:sp>
        <p:nvSpPr>
          <p:cNvPr id="5" name="Text 3"/>
          <p:cNvSpPr/>
          <p:nvPr/>
        </p:nvSpPr>
        <p:spPr>
          <a:xfrm>
            <a:off x="914400" y="2340864"/>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The skills and abilities needed to explosively change movement direction, velocities, or modes.</a:t>
            </a:r>
            <a:endParaRPr lang="en-US" sz="1300" dirty="0"/>
          </a:p>
        </p:txBody>
      </p:sp>
      <p:pic>
        <p:nvPicPr>
          <p:cNvPr id="6" name="Image 0" descr="/sessions/peaceful-trusting-ritchie/mnt/outputs/diagrams_principles/sc_cod_definition.png"/>
          <p:cNvPicPr>
            <a:picLocks noChangeAspect="1"/>
          </p:cNvPicPr>
          <p:nvPr/>
        </p:nvPicPr>
        <p:blipFill>
          <a:blip r:embed="rId3"/>
          <a:stretch>
            <a:fillRect/>
          </a:stretch>
        </p:blipFill>
        <p:spPr>
          <a:xfrm>
            <a:off x="6309360" y="2468880"/>
            <a:ext cx="5120640" cy="3860555"/>
          </a:xfrm>
          <a:prstGeom prst="rect">
            <a:avLst/>
          </a:prstGeom>
        </p:spPr>
      </p:pic>
      <p:sp>
        <p:nvSpPr>
          <p:cNvPr id="7" name="Text 4"/>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8" name="Text 5"/>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39</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Principles</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Four pillars of the program</a:t>
            </a:r>
            <a:endParaRPr lang="en-US" sz="1300" dirty="0"/>
          </a:p>
        </p:txBody>
      </p:sp>
      <p:sp>
        <p:nvSpPr>
          <p:cNvPr id="4" name="Shape 2"/>
          <p:cNvSpPr/>
          <p:nvPr/>
        </p:nvSpPr>
        <p:spPr>
          <a:xfrm>
            <a:off x="822960" y="1874520"/>
            <a:ext cx="548640" cy="548640"/>
          </a:xfrm>
          <a:prstGeom prst="ellipse">
            <a:avLst/>
          </a:prstGeom>
          <a:solidFill>
            <a:srgbClr val="E8A23A"/>
          </a:solidFill>
          <a:ln/>
        </p:spPr>
        <p:txBody>
          <a:bodyPr/>
          <a:lstStyle/>
          <a:p>
            <a:endParaRPr lang="en-US"/>
          </a:p>
        </p:txBody>
      </p:sp>
      <p:sp>
        <p:nvSpPr>
          <p:cNvPr id="5" name="Text 3"/>
          <p:cNvSpPr/>
          <p:nvPr/>
        </p:nvSpPr>
        <p:spPr>
          <a:xfrm>
            <a:off x="822960" y="1874520"/>
            <a:ext cx="548640" cy="54864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6" name="Text 4"/>
          <p:cNvSpPr/>
          <p:nvPr/>
        </p:nvSpPr>
        <p:spPr>
          <a:xfrm>
            <a:off x="1600200" y="1819656"/>
            <a:ext cx="9811512" cy="411480"/>
          </a:xfrm>
          <a:prstGeom prst="rect">
            <a:avLst/>
          </a:prstGeom>
          <a:noFill/>
          <a:ln/>
        </p:spPr>
        <p:txBody>
          <a:bodyPr wrap="square" rtlCol="0" anchor="ctr"/>
          <a:lstStyle/>
          <a:p>
            <a:pPr marL="0" indent="0">
              <a:buNone/>
            </a:pPr>
            <a:r>
              <a:rPr lang="en-US" sz="2100" b="1" dirty="0">
                <a:solidFill>
                  <a:srgbClr val="1C1C1E"/>
                </a:solidFill>
                <a:latin typeface="Cambria" pitchFamily="34" charset="0"/>
                <a:ea typeface="Cambria" pitchFamily="34" charset="-122"/>
                <a:cs typeface="Cambria" pitchFamily="34" charset="-120"/>
              </a:rPr>
              <a:t>Periodization</a:t>
            </a:r>
            <a:endParaRPr lang="en-US" sz="2100" dirty="0"/>
          </a:p>
        </p:txBody>
      </p:sp>
      <p:sp>
        <p:nvSpPr>
          <p:cNvPr id="7" name="Text 5"/>
          <p:cNvSpPr/>
          <p:nvPr/>
        </p:nvSpPr>
        <p:spPr>
          <a:xfrm>
            <a:off x="1600200" y="2221992"/>
            <a:ext cx="9811512" cy="411480"/>
          </a:xfrm>
          <a:prstGeom prst="rect">
            <a:avLst/>
          </a:prstGeom>
          <a:noFill/>
          <a:ln/>
        </p:spPr>
        <p:txBody>
          <a:bodyPr wrap="square" rtlCol="0" anchor="ctr"/>
          <a:lstStyle/>
          <a:p>
            <a:pPr marL="0" indent="0">
              <a:buNone/>
            </a:pPr>
            <a:r>
              <a:rPr lang="en-US" sz="1350" dirty="0">
                <a:solidFill>
                  <a:srgbClr val="3A3A3C"/>
                </a:solidFill>
                <a:latin typeface="Calibri" pitchFamily="34" charset="0"/>
                <a:ea typeface="Calibri" pitchFamily="34" charset="-122"/>
                <a:cs typeface="Calibri" pitchFamily="34" charset="-120"/>
              </a:rPr>
              <a:t>Structuring training over time to peak performance when it matters most.</a:t>
            </a:r>
            <a:endParaRPr lang="en-US" sz="1350" dirty="0"/>
          </a:p>
        </p:txBody>
      </p:sp>
      <p:sp>
        <p:nvSpPr>
          <p:cNvPr id="8" name="Shape 6"/>
          <p:cNvSpPr/>
          <p:nvPr/>
        </p:nvSpPr>
        <p:spPr>
          <a:xfrm>
            <a:off x="822960" y="2953512"/>
            <a:ext cx="548640" cy="548640"/>
          </a:xfrm>
          <a:prstGeom prst="ellipse">
            <a:avLst/>
          </a:prstGeom>
          <a:solidFill>
            <a:srgbClr val="1B98E0"/>
          </a:solidFill>
          <a:ln/>
        </p:spPr>
        <p:txBody>
          <a:bodyPr/>
          <a:lstStyle/>
          <a:p>
            <a:endParaRPr lang="en-US"/>
          </a:p>
        </p:txBody>
      </p:sp>
      <p:sp>
        <p:nvSpPr>
          <p:cNvPr id="9" name="Text 7"/>
          <p:cNvSpPr/>
          <p:nvPr/>
        </p:nvSpPr>
        <p:spPr>
          <a:xfrm>
            <a:off x="822960" y="2953512"/>
            <a:ext cx="548640" cy="54864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0" name="Text 8"/>
          <p:cNvSpPr/>
          <p:nvPr/>
        </p:nvSpPr>
        <p:spPr>
          <a:xfrm>
            <a:off x="1600200" y="2898648"/>
            <a:ext cx="9811512" cy="411480"/>
          </a:xfrm>
          <a:prstGeom prst="rect">
            <a:avLst/>
          </a:prstGeom>
          <a:noFill/>
          <a:ln/>
        </p:spPr>
        <p:txBody>
          <a:bodyPr wrap="square" rtlCol="0" anchor="ctr"/>
          <a:lstStyle/>
          <a:p>
            <a:pPr marL="0" indent="0">
              <a:buNone/>
            </a:pPr>
            <a:r>
              <a:rPr lang="en-US" sz="2100" b="1" dirty="0">
                <a:solidFill>
                  <a:srgbClr val="1C1C1E"/>
                </a:solidFill>
                <a:latin typeface="Cambria" pitchFamily="34" charset="0"/>
                <a:ea typeface="Cambria" pitchFamily="34" charset="-122"/>
                <a:cs typeface="Cambria" pitchFamily="34" charset="-120"/>
              </a:rPr>
              <a:t>Specificity</a:t>
            </a:r>
            <a:endParaRPr lang="en-US" sz="2100" dirty="0"/>
          </a:p>
        </p:txBody>
      </p:sp>
      <p:sp>
        <p:nvSpPr>
          <p:cNvPr id="11" name="Text 9"/>
          <p:cNvSpPr/>
          <p:nvPr/>
        </p:nvSpPr>
        <p:spPr>
          <a:xfrm>
            <a:off x="1600200" y="3300984"/>
            <a:ext cx="9811512" cy="411480"/>
          </a:xfrm>
          <a:prstGeom prst="rect">
            <a:avLst/>
          </a:prstGeom>
          <a:noFill/>
          <a:ln/>
        </p:spPr>
        <p:txBody>
          <a:bodyPr wrap="square" rtlCol="0" anchor="ctr"/>
          <a:lstStyle/>
          <a:p>
            <a:pPr marL="0" indent="0">
              <a:buNone/>
            </a:pPr>
            <a:r>
              <a:rPr lang="en-US" sz="1350" dirty="0">
                <a:solidFill>
                  <a:srgbClr val="3A3A3C"/>
                </a:solidFill>
                <a:latin typeface="Calibri" pitchFamily="34" charset="0"/>
                <a:ea typeface="Calibri" pitchFamily="34" charset="-122"/>
                <a:cs typeface="Calibri" pitchFamily="34" charset="-120"/>
              </a:rPr>
              <a:t>Training must match the specific demands of the sport.</a:t>
            </a:r>
            <a:endParaRPr lang="en-US" sz="1350" dirty="0"/>
          </a:p>
        </p:txBody>
      </p:sp>
      <p:sp>
        <p:nvSpPr>
          <p:cNvPr id="12" name="Shape 10"/>
          <p:cNvSpPr/>
          <p:nvPr/>
        </p:nvSpPr>
        <p:spPr>
          <a:xfrm>
            <a:off x="822960" y="4032504"/>
            <a:ext cx="548640" cy="548640"/>
          </a:xfrm>
          <a:prstGeom prst="ellipse">
            <a:avLst/>
          </a:prstGeom>
          <a:solidFill>
            <a:srgbClr val="D7263D"/>
          </a:solidFill>
          <a:ln/>
        </p:spPr>
        <p:txBody>
          <a:bodyPr/>
          <a:lstStyle/>
          <a:p>
            <a:endParaRPr lang="en-US"/>
          </a:p>
        </p:txBody>
      </p:sp>
      <p:sp>
        <p:nvSpPr>
          <p:cNvPr id="13" name="Text 11"/>
          <p:cNvSpPr/>
          <p:nvPr/>
        </p:nvSpPr>
        <p:spPr>
          <a:xfrm>
            <a:off x="822960" y="4032504"/>
            <a:ext cx="548640" cy="54864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14" name="Text 12"/>
          <p:cNvSpPr/>
          <p:nvPr/>
        </p:nvSpPr>
        <p:spPr>
          <a:xfrm>
            <a:off x="1600200" y="3977640"/>
            <a:ext cx="9811512" cy="411480"/>
          </a:xfrm>
          <a:prstGeom prst="rect">
            <a:avLst/>
          </a:prstGeom>
          <a:noFill/>
          <a:ln/>
        </p:spPr>
        <p:txBody>
          <a:bodyPr wrap="square" rtlCol="0" anchor="ctr"/>
          <a:lstStyle/>
          <a:p>
            <a:pPr marL="0" indent="0">
              <a:buNone/>
            </a:pPr>
            <a:r>
              <a:rPr lang="en-US" sz="2100" b="1" dirty="0">
                <a:solidFill>
                  <a:srgbClr val="1C1C1E"/>
                </a:solidFill>
                <a:latin typeface="Cambria" pitchFamily="34" charset="0"/>
                <a:ea typeface="Cambria" pitchFamily="34" charset="-122"/>
                <a:cs typeface="Cambria" pitchFamily="34" charset="-120"/>
              </a:rPr>
              <a:t>Progressive Overload</a:t>
            </a:r>
            <a:endParaRPr lang="en-US" sz="2100" dirty="0"/>
          </a:p>
        </p:txBody>
      </p:sp>
      <p:sp>
        <p:nvSpPr>
          <p:cNvPr id="15" name="Text 13"/>
          <p:cNvSpPr/>
          <p:nvPr/>
        </p:nvSpPr>
        <p:spPr>
          <a:xfrm>
            <a:off x="1600200" y="4379976"/>
            <a:ext cx="9811512" cy="411480"/>
          </a:xfrm>
          <a:prstGeom prst="rect">
            <a:avLst/>
          </a:prstGeom>
          <a:noFill/>
          <a:ln/>
        </p:spPr>
        <p:txBody>
          <a:bodyPr wrap="square" rtlCol="0" anchor="ctr"/>
          <a:lstStyle/>
          <a:p>
            <a:pPr marL="0" indent="0">
              <a:buNone/>
            </a:pPr>
            <a:r>
              <a:rPr lang="en-US" sz="1350" dirty="0">
                <a:solidFill>
                  <a:srgbClr val="3A3A3C"/>
                </a:solidFill>
                <a:latin typeface="Calibri" pitchFamily="34" charset="0"/>
                <a:ea typeface="Calibri" pitchFamily="34" charset="-122"/>
                <a:cs typeface="Calibri" pitchFamily="34" charset="-120"/>
              </a:rPr>
              <a:t>Systematically increasing demands so adaptation keeps happening.</a:t>
            </a:r>
            <a:endParaRPr lang="en-US" sz="1350" dirty="0"/>
          </a:p>
        </p:txBody>
      </p:sp>
      <p:sp>
        <p:nvSpPr>
          <p:cNvPr id="16" name="Shape 14"/>
          <p:cNvSpPr/>
          <p:nvPr/>
        </p:nvSpPr>
        <p:spPr>
          <a:xfrm>
            <a:off x="822960" y="5111496"/>
            <a:ext cx="548640" cy="548640"/>
          </a:xfrm>
          <a:prstGeom prst="ellipse">
            <a:avLst/>
          </a:prstGeom>
          <a:solidFill>
            <a:srgbClr val="4C7A3A"/>
          </a:solidFill>
          <a:ln/>
        </p:spPr>
        <p:txBody>
          <a:bodyPr/>
          <a:lstStyle/>
          <a:p>
            <a:endParaRPr lang="en-US"/>
          </a:p>
        </p:txBody>
      </p:sp>
      <p:sp>
        <p:nvSpPr>
          <p:cNvPr id="17" name="Text 15"/>
          <p:cNvSpPr/>
          <p:nvPr/>
        </p:nvSpPr>
        <p:spPr>
          <a:xfrm>
            <a:off x="822960" y="5111496"/>
            <a:ext cx="548640" cy="54864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4</a:t>
            </a:r>
            <a:endParaRPr lang="en-US" sz="1800" dirty="0"/>
          </a:p>
        </p:txBody>
      </p:sp>
      <p:sp>
        <p:nvSpPr>
          <p:cNvPr id="18" name="Text 16"/>
          <p:cNvSpPr/>
          <p:nvPr/>
        </p:nvSpPr>
        <p:spPr>
          <a:xfrm>
            <a:off x="1600200" y="5056632"/>
            <a:ext cx="9811512" cy="411480"/>
          </a:xfrm>
          <a:prstGeom prst="rect">
            <a:avLst/>
          </a:prstGeom>
          <a:noFill/>
          <a:ln/>
        </p:spPr>
        <p:txBody>
          <a:bodyPr wrap="square" rtlCol="0" anchor="ctr"/>
          <a:lstStyle/>
          <a:p>
            <a:pPr marL="0" indent="0">
              <a:buNone/>
            </a:pPr>
            <a:r>
              <a:rPr lang="en-US" sz="2100" b="1" dirty="0">
                <a:solidFill>
                  <a:srgbClr val="1C1C1E"/>
                </a:solidFill>
                <a:latin typeface="Cambria" pitchFamily="34" charset="0"/>
                <a:ea typeface="Cambria" pitchFamily="34" charset="-122"/>
                <a:cs typeface="Cambria" pitchFamily="34" charset="-120"/>
              </a:rPr>
              <a:t>Progression</a:t>
            </a:r>
            <a:endParaRPr lang="en-US" sz="2100" dirty="0"/>
          </a:p>
        </p:txBody>
      </p:sp>
      <p:sp>
        <p:nvSpPr>
          <p:cNvPr id="19" name="Text 17"/>
          <p:cNvSpPr/>
          <p:nvPr/>
        </p:nvSpPr>
        <p:spPr>
          <a:xfrm>
            <a:off x="1600200" y="5458968"/>
            <a:ext cx="9811512" cy="411480"/>
          </a:xfrm>
          <a:prstGeom prst="rect">
            <a:avLst/>
          </a:prstGeom>
          <a:noFill/>
          <a:ln/>
        </p:spPr>
        <p:txBody>
          <a:bodyPr wrap="square" rtlCol="0" anchor="ctr"/>
          <a:lstStyle/>
          <a:p>
            <a:pPr marL="0" indent="0">
              <a:buNone/>
            </a:pPr>
            <a:r>
              <a:rPr lang="en-US" sz="1350" dirty="0">
                <a:solidFill>
                  <a:srgbClr val="3A3A3C"/>
                </a:solidFill>
                <a:latin typeface="Calibri" pitchFamily="34" charset="0"/>
                <a:ea typeface="Calibri" pitchFamily="34" charset="-122"/>
                <a:cs typeface="Calibri" pitchFamily="34" charset="-120"/>
              </a:rPr>
              <a:t>The program evolves as the athlete does — simple before complex.</a:t>
            </a:r>
            <a:endParaRPr lang="en-US" sz="1350" dirty="0"/>
          </a:p>
        </p:txBody>
      </p:sp>
      <p:sp>
        <p:nvSpPr>
          <p:cNvPr id="20" name="Text 18"/>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21" name="Text 19"/>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Change of Direction (COD)</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Three training categories</a:t>
            </a:r>
            <a:endParaRPr lang="en-US" sz="1300" dirty="0"/>
          </a:p>
        </p:txBody>
      </p:sp>
      <p:sp>
        <p:nvSpPr>
          <p:cNvPr id="4" name="Shape 2"/>
          <p:cNvSpPr/>
          <p:nvPr/>
        </p:nvSpPr>
        <p:spPr>
          <a:xfrm>
            <a:off x="640080" y="2148840"/>
            <a:ext cx="73152" cy="566928"/>
          </a:xfrm>
          <a:prstGeom prst="rect">
            <a:avLst/>
          </a:prstGeom>
          <a:solidFill>
            <a:srgbClr val="E8A23A"/>
          </a:solidFill>
          <a:ln/>
        </p:spPr>
        <p:txBody>
          <a:bodyPr/>
          <a:lstStyle/>
          <a:p>
            <a:endParaRPr lang="en-US"/>
          </a:p>
        </p:txBody>
      </p:sp>
      <p:sp>
        <p:nvSpPr>
          <p:cNvPr id="5" name="Text 3"/>
          <p:cNvSpPr/>
          <p:nvPr/>
        </p:nvSpPr>
        <p:spPr>
          <a:xfrm>
            <a:off x="914400" y="210312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Pre-Planned</a:t>
            </a:r>
            <a:endParaRPr lang="en-US" sz="1550" dirty="0"/>
          </a:p>
        </p:txBody>
      </p:sp>
      <p:sp>
        <p:nvSpPr>
          <p:cNvPr id="6" name="Shape 4"/>
          <p:cNvSpPr/>
          <p:nvPr/>
        </p:nvSpPr>
        <p:spPr>
          <a:xfrm>
            <a:off x="640080" y="2715768"/>
            <a:ext cx="73152" cy="566928"/>
          </a:xfrm>
          <a:prstGeom prst="rect">
            <a:avLst/>
          </a:prstGeom>
          <a:solidFill>
            <a:srgbClr val="E8A23A"/>
          </a:solidFill>
          <a:ln/>
        </p:spPr>
        <p:txBody>
          <a:bodyPr/>
          <a:lstStyle/>
          <a:p>
            <a:endParaRPr lang="en-US"/>
          </a:p>
        </p:txBody>
      </p:sp>
      <p:sp>
        <p:nvSpPr>
          <p:cNvPr id="7" name="Text 5"/>
          <p:cNvSpPr/>
          <p:nvPr/>
        </p:nvSpPr>
        <p:spPr>
          <a:xfrm>
            <a:off x="914400" y="2670048"/>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Focus Mechanics</a:t>
            </a:r>
            <a:endParaRPr lang="en-US" sz="1550" dirty="0"/>
          </a:p>
        </p:txBody>
      </p:sp>
      <p:sp>
        <p:nvSpPr>
          <p:cNvPr id="8" name="Shape 6"/>
          <p:cNvSpPr/>
          <p:nvPr/>
        </p:nvSpPr>
        <p:spPr>
          <a:xfrm>
            <a:off x="640080" y="3282696"/>
            <a:ext cx="73152" cy="566928"/>
          </a:xfrm>
          <a:prstGeom prst="rect">
            <a:avLst/>
          </a:prstGeom>
          <a:solidFill>
            <a:srgbClr val="E8A23A"/>
          </a:solidFill>
          <a:ln/>
        </p:spPr>
        <p:txBody>
          <a:bodyPr/>
          <a:lstStyle/>
          <a:p>
            <a:endParaRPr lang="en-US"/>
          </a:p>
        </p:txBody>
      </p:sp>
      <p:sp>
        <p:nvSpPr>
          <p:cNvPr id="9" name="Text 7"/>
          <p:cNvSpPr/>
          <p:nvPr/>
        </p:nvSpPr>
        <p:spPr>
          <a:xfrm>
            <a:off x="914400" y="3236976"/>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Cone-Based Drill</a:t>
            </a:r>
            <a:endParaRPr lang="en-US" sz="1550" dirty="0"/>
          </a:p>
        </p:txBody>
      </p:sp>
      <p:pic>
        <p:nvPicPr>
          <p:cNvPr id="10" name="Image 0" descr="/sessions/peaceful-trusting-ritchie/mnt/outputs/speedcod_assets/s12_1.png"/>
          <p:cNvPicPr>
            <a:picLocks noChangeAspect="1"/>
          </p:cNvPicPr>
          <p:nvPr/>
        </p:nvPicPr>
        <p:blipFill>
          <a:blip r:embed="rId3"/>
          <a:stretch>
            <a:fillRect/>
          </a:stretch>
        </p:blipFill>
        <p:spPr>
          <a:xfrm>
            <a:off x="6675120" y="2011680"/>
            <a:ext cx="4206240" cy="3903703"/>
          </a:xfrm>
          <a:prstGeom prst="rect">
            <a:avLst/>
          </a:prstGeom>
        </p:spPr>
      </p:pic>
      <p:sp>
        <p:nvSpPr>
          <p:cNvPr id="11" name="Text 8"/>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2" name="Text 9"/>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40</a:t>
            </a:r>
            <a:endParaRPr lang="en-US" sz="1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COD Training Progression</a:t>
            </a:r>
            <a:endParaRPr lang="en-US" sz="2800" dirty="0"/>
          </a:p>
        </p:txBody>
      </p:sp>
      <p:sp>
        <p:nvSpPr>
          <p:cNvPr id="3" name="Shape 1"/>
          <p:cNvSpPr/>
          <p:nvPr/>
        </p:nvSpPr>
        <p:spPr>
          <a:xfrm>
            <a:off x="822960" y="2057400"/>
            <a:ext cx="73152" cy="566928"/>
          </a:xfrm>
          <a:prstGeom prst="rect">
            <a:avLst/>
          </a:prstGeom>
          <a:solidFill>
            <a:srgbClr val="2E9C86"/>
          </a:solidFill>
          <a:ln/>
        </p:spPr>
        <p:txBody>
          <a:bodyPr/>
          <a:lstStyle/>
          <a:p>
            <a:endParaRPr lang="en-US"/>
          </a:p>
        </p:txBody>
      </p:sp>
      <p:sp>
        <p:nvSpPr>
          <p:cNvPr id="4" name="Text 2"/>
          <p:cNvSpPr/>
          <p:nvPr/>
        </p:nvSpPr>
        <p:spPr>
          <a:xfrm>
            <a:off x="1097280" y="2011680"/>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Simple to Complex</a:t>
            </a:r>
            <a:endParaRPr lang="en-US" sz="1550" dirty="0"/>
          </a:p>
        </p:txBody>
      </p:sp>
      <p:sp>
        <p:nvSpPr>
          <p:cNvPr id="5" name="Shape 3"/>
          <p:cNvSpPr/>
          <p:nvPr/>
        </p:nvSpPr>
        <p:spPr>
          <a:xfrm>
            <a:off x="822960" y="2624328"/>
            <a:ext cx="73152" cy="566928"/>
          </a:xfrm>
          <a:prstGeom prst="rect">
            <a:avLst/>
          </a:prstGeom>
          <a:solidFill>
            <a:srgbClr val="2E9C86"/>
          </a:solidFill>
          <a:ln/>
        </p:spPr>
        <p:txBody>
          <a:bodyPr/>
          <a:lstStyle/>
          <a:p>
            <a:endParaRPr lang="en-US"/>
          </a:p>
        </p:txBody>
      </p:sp>
      <p:sp>
        <p:nvSpPr>
          <p:cNvPr id="6" name="Text 4"/>
          <p:cNvSpPr/>
          <p:nvPr/>
        </p:nvSpPr>
        <p:spPr>
          <a:xfrm>
            <a:off x="1097280" y="2578608"/>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Lower-Intensity Drills to Higher-Intensity Drills</a:t>
            </a:r>
            <a:endParaRPr lang="en-US" sz="1550" dirty="0"/>
          </a:p>
        </p:txBody>
      </p:sp>
      <p:sp>
        <p:nvSpPr>
          <p:cNvPr id="7" name="Shape 5"/>
          <p:cNvSpPr/>
          <p:nvPr/>
        </p:nvSpPr>
        <p:spPr>
          <a:xfrm>
            <a:off x="822960" y="3191256"/>
            <a:ext cx="73152" cy="566928"/>
          </a:xfrm>
          <a:prstGeom prst="rect">
            <a:avLst/>
          </a:prstGeom>
          <a:solidFill>
            <a:srgbClr val="2E9C86"/>
          </a:solidFill>
          <a:ln/>
        </p:spPr>
        <p:txBody>
          <a:bodyPr/>
          <a:lstStyle/>
          <a:p>
            <a:endParaRPr lang="en-US"/>
          </a:p>
        </p:txBody>
      </p:sp>
      <p:sp>
        <p:nvSpPr>
          <p:cNvPr id="8" name="Text 6"/>
          <p:cNvSpPr/>
          <p:nvPr/>
        </p:nvSpPr>
        <p:spPr>
          <a:xfrm>
            <a:off x="1097280" y="3145536"/>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Closed Drills to Open Drills</a:t>
            </a:r>
            <a:endParaRPr lang="en-US" sz="1550" dirty="0"/>
          </a:p>
        </p:txBody>
      </p:sp>
      <p:sp>
        <p:nvSpPr>
          <p:cNvPr id="9" name="Text 7"/>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0" name="Text 8"/>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41</a:t>
            </a:r>
            <a:endParaRPr lang="en-US" sz="10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Angle-Velocity and Progressive Overload</a:t>
            </a:r>
            <a:endParaRPr lang="en-US" sz="2800" dirty="0"/>
          </a:p>
        </p:txBody>
      </p:sp>
      <p:pic>
        <p:nvPicPr>
          <p:cNvPr id="3" name="Image 0" descr="/sessions/peaceful-trusting-ritchie/mnt/outputs/speedcod_assets/s14_1.png"/>
          <p:cNvPicPr>
            <a:picLocks noChangeAspect="1"/>
          </p:cNvPicPr>
          <p:nvPr/>
        </p:nvPicPr>
        <p:blipFill>
          <a:blip r:embed="rId3"/>
          <a:stretch>
            <a:fillRect/>
          </a:stretch>
        </p:blipFill>
        <p:spPr>
          <a:xfrm>
            <a:off x="1156716" y="2468880"/>
            <a:ext cx="9875520" cy="2891891"/>
          </a:xfrm>
          <a:prstGeom prst="rect">
            <a:avLst/>
          </a:prstGeom>
        </p:spPr>
      </p:pic>
      <p:sp>
        <p:nvSpPr>
          <p:cNvPr id="4" name="Text 1"/>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5" name="Text 2"/>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42</a:t>
            </a:r>
            <a:endParaRPr lang="en-US" sz="1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4">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2E9C86"/>
          </a:solidFill>
          <a:ln/>
        </p:spPr>
        <p:txBody>
          <a:bodyPr/>
          <a:lstStyle/>
          <a:p>
            <a:endParaRPr lang="en-US"/>
          </a:p>
        </p:txBody>
      </p:sp>
      <p:sp>
        <p:nvSpPr>
          <p:cNvPr id="3" name="Text 1"/>
          <p:cNvSpPr/>
          <p:nvPr/>
        </p:nvSpPr>
        <p:spPr>
          <a:xfrm>
            <a:off x="822960" y="2606040"/>
            <a:ext cx="10543032" cy="457200"/>
          </a:xfrm>
          <a:prstGeom prst="rect">
            <a:avLst/>
          </a:prstGeom>
          <a:noFill/>
          <a:ln/>
        </p:spPr>
        <p:txBody>
          <a:bodyPr wrap="square" rtlCol="0" anchor="ctr"/>
          <a:lstStyle/>
          <a:p>
            <a:pPr marL="0" indent="0" algn="ctr">
              <a:buNone/>
            </a:pPr>
            <a:r>
              <a:rPr lang="en-US" sz="1500" b="1" kern="0" spc="300" dirty="0">
                <a:solidFill>
                  <a:srgbClr val="2E9C86"/>
                </a:solidFill>
                <a:latin typeface="Calibri" pitchFamily="34" charset="0"/>
                <a:ea typeface="Calibri" pitchFamily="34" charset="-122"/>
                <a:cs typeface="Calibri" pitchFamily="34" charset="-120"/>
              </a:rPr>
              <a:t>DEFINE</a:t>
            </a:r>
            <a:endParaRPr lang="en-US" sz="1500" dirty="0"/>
          </a:p>
        </p:txBody>
      </p:sp>
      <p:sp>
        <p:nvSpPr>
          <p:cNvPr id="4" name="Text 2"/>
          <p:cNvSpPr/>
          <p:nvPr/>
        </p:nvSpPr>
        <p:spPr>
          <a:xfrm>
            <a:off x="640080" y="3063240"/>
            <a:ext cx="10908792" cy="1188720"/>
          </a:xfrm>
          <a:prstGeom prst="rect">
            <a:avLst/>
          </a:prstGeom>
          <a:noFill/>
          <a:ln/>
        </p:spPr>
        <p:txBody>
          <a:bodyPr wrap="square" rtlCol="0" anchor="ctr"/>
          <a:lstStyle/>
          <a:p>
            <a:pPr marL="0" indent="0" algn="ctr">
              <a:buNone/>
            </a:pPr>
            <a:r>
              <a:rPr lang="en-US" sz="3800" b="1" i="1" dirty="0">
                <a:solidFill>
                  <a:srgbClr val="FFFFFF"/>
                </a:solidFill>
                <a:latin typeface="Cambria" pitchFamily="34" charset="0"/>
                <a:ea typeface="Cambria" pitchFamily="34" charset="-122"/>
                <a:cs typeface="Cambria" pitchFamily="34" charset="-120"/>
              </a:rPr>
              <a:t>What is Agility?</a:t>
            </a:r>
            <a:endParaRPr lang="en-US" sz="3800" dirty="0"/>
          </a:p>
        </p:txBody>
      </p:sp>
      <p:sp>
        <p:nvSpPr>
          <p:cNvPr id="5"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6"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43</a:t>
            </a:r>
            <a:endParaRPr lang="en-US" sz="10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Agility</a:t>
            </a:r>
            <a:endParaRPr lang="en-US" sz="2800" dirty="0"/>
          </a:p>
        </p:txBody>
      </p:sp>
      <p:sp>
        <p:nvSpPr>
          <p:cNvPr id="3" name="Shape 1"/>
          <p:cNvSpPr/>
          <p:nvPr/>
        </p:nvSpPr>
        <p:spPr>
          <a:xfrm>
            <a:off x="640080" y="2057400"/>
            <a:ext cx="73152" cy="566928"/>
          </a:xfrm>
          <a:prstGeom prst="rect">
            <a:avLst/>
          </a:prstGeom>
          <a:solidFill>
            <a:srgbClr val="2E9C86"/>
          </a:solidFill>
          <a:ln/>
        </p:spPr>
        <p:txBody>
          <a:bodyPr/>
          <a:lstStyle/>
          <a:p>
            <a:endParaRPr lang="en-US"/>
          </a:p>
        </p:txBody>
      </p:sp>
      <p:sp>
        <p:nvSpPr>
          <p:cNvPr id="4" name="Text 2"/>
          <p:cNvSpPr/>
          <p:nvPr/>
        </p:nvSpPr>
        <p:spPr>
          <a:xfrm>
            <a:off x="914400" y="201168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Definition</a:t>
            </a:r>
            <a:endParaRPr lang="en-US" sz="1550" dirty="0"/>
          </a:p>
        </p:txBody>
      </p:sp>
      <p:sp>
        <p:nvSpPr>
          <p:cNvPr id="5" name="Text 3"/>
          <p:cNvSpPr/>
          <p:nvPr/>
        </p:nvSpPr>
        <p:spPr>
          <a:xfrm>
            <a:off x="914400" y="2340864"/>
            <a:ext cx="4572000"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The skills and abilities needed to change direction, velocity, or mode in response to a stimulus.</a:t>
            </a:r>
            <a:endParaRPr lang="en-US" sz="1300" dirty="0"/>
          </a:p>
        </p:txBody>
      </p:sp>
      <p:pic>
        <p:nvPicPr>
          <p:cNvPr id="6" name="Image 0" descr="/sessions/peaceful-trusting-ritchie/mnt/outputs/speedcod_assets/s16_1.png"/>
          <p:cNvPicPr>
            <a:picLocks noChangeAspect="1"/>
          </p:cNvPicPr>
          <p:nvPr/>
        </p:nvPicPr>
        <p:blipFill>
          <a:blip r:embed="rId3"/>
          <a:stretch>
            <a:fillRect/>
          </a:stretch>
        </p:blipFill>
        <p:spPr>
          <a:xfrm>
            <a:off x="6675120" y="1920240"/>
            <a:ext cx="4754880" cy="4305007"/>
          </a:xfrm>
          <a:prstGeom prst="rect">
            <a:avLst/>
          </a:prstGeom>
        </p:spPr>
      </p:pic>
      <p:sp>
        <p:nvSpPr>
          <p:cNvPr id="7" name="Text 4"/>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8" name="Text 5"/>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44</a:t>
            </a:r>
            <a:endParaRPr lang="en-US" sz="1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Agility</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Three defining qualities</a:t>
            </a:r>
            <a:endParaRPr lang="en-US" sz="1300" dirty="0"/>
          </a:p>
        </p:txBody>
      </p:sp>
      <p:sp>
        <p:nvSpPr>
          <p:cNvPr id="4" name="Shape 2"/>
          <p:cNvSpPr/>
          <p:nvPr/>
        </p:nvSpPr>
        <p:spPr>
          <a:xfrm>
            <a:off x="640080" y="2240280"/>
            <a:ext cx="73152" cy="566928"/>
          </a:xfrm>
          <a:prstGeom prst="rect">
            <a:avLst/>
          </a:prstGeom>
          <a:solidFill>
            <a:srgbClr val="D7263D"/>
          </a:solidFill>
          <a:ln/>
        </p:spPr>
        <p:txBody>
          <a:bodyPr/>
          <a:lstStyle/>
          <a:p>
            <a:endParaRPr lang="en-US"/>
          </a:p>
        </p:txBody>
      </p:sp>
      <p:sp>
        <p:nvSpPr>
          <p:cNvPr id="5" name="Text 3"/>
          <p:cNvSpPr/>
          <p:nvPr/>
        </p:nvSpPr>
        <p:spPr>
          <a:xfrm>
            <a:off x="914400" y="219456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Reactive</a:t>
            </a:r>
            <a:endParaRPr lang="en-US" sz="1550" dirty="0"/>
          </a:p>
        </p:txBody>
      </p:sp>
      <p:sp>
        <p:nvSpPr>
          <p:cNvPr id="6" name="Shape 4"/>
          <p:cNvSpPr/>
          <p:nvPr/>
        </p:nvSpPr>
        <p:spPr>
          <a:xfrm>
            <a:off x="640080" y="2807208"/>
            <a:ext cx="73152" cy="566928"/>
          </a:xfrm>
          <a:prstGeom prst="rect">
            <a:avLst/>
          </a:prstGeom>
          <a:solidFill>
            <a:srgbClr val="D7263D"/>
          </a:solidFill>
          <a:ln/>
        </p:spPr>
        <p:txBody>
          <a:bodyPr/>
          <a:lstStyle/>
          <a:p>
            <a:endParaRPr lang="en-US"/>
          </a:p>
        </p:txBody>
      </p:sp>
      <p:sp>
        <p:nvSpPr>
          <p:cNvPr id="7" name="Text 5"/>
          <p:cNvSpPr/>
          <p:nvPr/>
        </p:nvSpPr>
        <p:spPr>
          <a:xfrm>
            <a:off x="914400" y="2761488"/>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Focus on Perception / Action</a:t>
            </a:r>
            <a:endParaRPr lang="en-US" sz="1550" dirty="0"/>
          </a:p>
        </p:txBody>
      </p:sp>
      <p:sp>
        <p:nvSpPr>
          <p:cNvPr id="8" name="Shape 6"/>
          <p:cNvSpPr/>
          <p:nvPr/>
        </p:nvSpPr>
        <p:spPr>
          <a:xfrm>
            <a:off x="640080" y="3374136"/>
            <a:ext cx="73152" cy="566928"/>
          </a:xfrm>
          <a:prstGeom prst="rect">
            <a:avLst/>
          </a:prstGeom>
          <a:solidFill>
            <a:srgbClr val="D7263D"/>
          </a:solidFill>
          <a:ln/>
        </p:spPr>
        <p:txBody>
          <a:bodyPr/>
          <a:lstStyle/>
          <a:p>
            <a:endParaRPr lang="en-US"/>
          </a:p>
        </p:txBody>
      </p:sp>
      <p:sp>
        <p:nvSpPr>
          <p:cNvPr id="9" name="Text 7"/>
          <p:cNvSpPr/>
          <p:nvPr/>
        </p:nvSpPr>
        <p:spPr>
          <a:xfrm>
            <a:off x="914400" y="3328416"/>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Open Drills to Game-Like</a:t>
            </a:r>
            <a:endParaRPr lang="en-US" sz="1550" dirty="0"/>
          </a:p>
        </p:txBody>
      </p:sp>
      <p:pic>
        <p:nvPicPr>
          <p:cNvPr id="10" name="Image 0" descr="/sessions/peaceful-trusting-ritchie/mnt/outputs/diagrams_principles/sc_mirror_drill.png"/>
          <p:cNvPicPr>
            <a:picLocks noChangeAspect="1"/>
          </p:cNvPicPr>
          <p:nvPr/>
        </p:nvPicPr>
        <p:blipFill>
          <a:blip r:embed="rId3"/>
          <a:stretch>
            <a:fillRect/>
          </a:stretch>
        </p:blipFill>
        <p:spPr>
          <a:xfrm>
            <a:off x="6309360" y="2743200"/>
            <a:ext cx="5303520" cy="3415456"/>
          </a:xfrm>
          <a:prstGeom prst="rect">
            <a:avLst/>
          </a:prstGeom>
        </p:spPr>
      </p:pic>
      <p:sp>
        <p:nvSpPr>
          <p:cNvPr id="11" name="Text 8"/>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2" name="Text 9"/>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45</a:t>
            </a:r>
            <a:endParaRPr lang="en-US" sz="10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Principles of Change of Direction and Agility</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Shared progressions across COD and agility training</a:t>
            </a:r>
            <a:endParaRPr lang="en-US" sz="1300" dirty="0"/>
          </a:p>
        </p:txBody>
      </p:sp>
      <p:sp>
        <p:nvSpPr>
          <p:cNvPr id="4" name="Shape 2"/>
          <p:cNvSpPr/>
          <p:nvPr/>
        </p:nvSpPr>
        <p:spPr>
          <a:xfrm>
            <a:off x="822960" y="2103120"/>
            <a:ext cx="548640" cy="548640"/>
          </a:xfrm>
          <a:prstGeom prst="ellipse">
            <a:avLst/>
          </a:prstGeom>
          <a:solidFill>
            <a:srgbClr val="2E9C86"/>
          </a:solidFill>
          <a:ln/>
        </p:spPr>
        <p:txBody>
          <a:bodyPr/>
          <a:lstStyle/>
          <a:p>
            <a:endParaRPr lang="en-US"/>
          </a:p>
        </p:txBody>
      </p:sp>
      <p:sp>
        <p:nvSpPr>
          <p:cNvPr id="5" name="Text 3"/>
          <p:cNvSpPr/>
          <p:nvPr/>
        </p:nvSpPr>
        <p:spPr>
          <a:xfrm>
            <a:off x="822960" y="2103120"/>
            <a:ext cx="548640" cy="54864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6" name="Text 4"/>
          <p:cNvSpPr/>
          <p:nvPr/>
        </p:nvSpPr>
        <p:spPr>
          <a:xfrm>
            <a:off x="1600200" y="2048256"/>
            <a:ext cx="9811512" cy="411480"/>
          </a:xfrm>
          <a:prstGeom prst="rect">
            <a:avLst/>
          </a:prstGeom>
          <a:noFill/>
          <a:ln/>
        </p:spPr>
        <p:txBody>
          <a:bodyPr wrap="square" rtlCol="0" anchor="ctr"/>
          <a:lstStyle/>
          <a:p>
            <a:pPr marL="0" indent="0">
              <a:buNone/>
            </a:pPr>
            <a:r>
              <a:rPr lang="en-US" sz="2100" b="1" dirty="0">
                <a:solidFill>
                  <a:srgbClr val="1C1C1E"/>
                </a:solidFill>
                <a:latin typeface="Cambria" pitchFamily="34" charset="0"/>
                <a:ea typeface="Cambria" pitchFamily="34" charset="-122"/>
                <a:cs typeface="Cambria" pitchFamily="34" charset="-120"/>
              </a:rPr>
              <a:t>Simple to Complex</a:t>
            </a:r>
            <a:endParaRPr lang="en-US" sz="2100" dirty="0"/>
          </a:p>
        </p:txBody>
      </p:sp>
      <p:sp>
        <p:nvSpPr>
          <p:cNvPr id="7" name="Text 5"/>
          <p:cNvSpPr/>
          <p:nvPr/>
        </p:nvSpPr>
        <p:spPr>
          <a:xfrm>
            <a:off x="1600200" y="2450592"/>
            <a:ext cx="9811512" cy="411480"/>
          </a:xfrm>
          <a:prstGeom prst="rect">
            <a:avLst/>
          </a:prstGeom>
          <a:noFill/>
          <a:ln/>
        </p:spPr>
        <p:txBody>
          <a:bodyPr wrap="square" rtlCol="0" anchor="ctr"/>
          <a:lstStyle/>
          <a:p>
            <a:pPr marL="0" indent="0">
              <a:buNone/>
            </a:pPr>
            <a:r>
              <a:rPr lang="en-US" sz="1350" dirty="0">
                <a:solidFill>
                  <a:srgbClr val="3A3A3C"/>
                </a:solidFill>
                <a:latin typeface="Calibri" pitchFamily="34" charset="0"/>
                <a:ea typeface="Calibri" pitchFamily="34" charset="-122"/>
                <a:cs typeface="Calibri" pitchFamily="34" charset="-120"/>
              </a:rPr>
              <a:t>Master basic movement patterns before layering in complexity.</a:t>
            </a:r>
            <a:endParaRPr lang="en-US" sz="1350" dirty="0"/>
          </a:p>
        </p:txBody>
      </p:sp>
      <p:sp>
        <p:nvSpPr>
          <p:cNvPr id="8" name="Shape 6"/>
          <p:cNvSpPr/>
          <p:nvPr/>
        </p:nvSpPr>
        <p:spPr>
          <a:xfrm>
            <a:off x="822960" y="3291840"/>
            <a:ext cx="548640" cy="548640"/>
          </a:xfrm>
          <a:prstGeom prst="ellipse">
            <a:avLst/>
          </a:prstGeom>
          <a:solidFill>
            <a:srgbClr val="2E9C86"/>
          </a:solidFill>
          <a:ln/>
        </p:spPr>
        <p:txBody>
          <a:bodyPr/>
          <a:lstStyle/>
          <a:p>
            <a:endParaRPr lang="en-US"/>
          </a:p>
        </p:txBody>
      </p:sp>
      <p:sp>
        <p:nvSpPr>
          <p:cNvPr id="9" name="Text 7"/>
          <p:cNvSpPr/>
          <p:nvPr/>
        </p:nvSpPr>
        <p:spPr>
          <a:xfrm>
            <a:off x="822960" y="3291840"/>
            <a:ext cx="548640" cy="54864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0" name="Text 8"/>
          <p:cNvSpPr/>
          <p:nvPr/>
        </p:nvSpPr>
        <p:spPr>
          <a:xfrm>
            <a:off x="1600200" y="3236976"/>
            <a:ext cx="9811512" cy="411480"/>
          </a:xfrm>
          <a:prstGeom prst="rect">
            <a:avLst/>
          </a:prstGeom>
          <a:noFill/>
          <a:ln/>
        </p:spPr>
        <p:txBody>
          <a:bodyPr wrap="square" rtlCol="0" anchor="ctr"/>
          <a:lstStyle/>
          <a:p>
            <a:pPr marL="0" indent="0">
              <a:buNone/>
            </a:pPr>
            <a:r>
              <a:rPr lang="en-US" sz="2100" b="1" dirty="0">
                <a:solidFill>
                  <a:srgbClr val="1C1C1E"/>
                </a:solidFill>
                <a:latin typeface="Cambria" pitchFamily="34" charset="0"/>
                <a:ea typeface="Cambria" pitchFamily="34" charset="-122"/>
                <a:cs typeface="Cambria" pitchFamily="34" charset="-120"/>
              </a:rPr>
              <a:t>Low to High Intensity</a:t>
            </a:r>
            <a:endParaRPr lang="en-US" sz="2100" dirty="0"/>
          </a:p>
        </p:txBody>
      </p:sp>
      <p:sp>
        <p:nvSpPr>
          <p:cNvPr id="11" name="Text 9"/>
          <p:cNvSpPr/>
          <p:nvPr/>
        </p:nvSpPr>
        <p:spPr>
          <a:xfrm>
            <a:off x="1600200" y="3639312"/>
            <a:ext cx="9811512" cy="411480"/>
          </a:xfrm>
          <a:prstGeom prst="rect">
            <a:avLst/>
          </a:prstGeom>
          <a:noFill/>
          <a:ln/>
        </p:spPr>
        <p:txBody>
          <a:bodyPr wrap="square" rtlCol="0" anchor="ctr"/>
          <a:lstStyle/>
          <a:p>
            <a:pPr marL="0" indent="0">
              <a:buNone/>
            </a:pPr>
            <a:r>
              <a:rPr lang="en-US" sz="1350" dirty="0">
                <a:solidFill>
                  <a:srgbClr val="3A3A3C"/>
                </a:solidFill>
                <a:latin typeface="Calibri" pitchFamily="34" charset="0"/>
                <a:ea typeface="Calibri" pitchFamily="34" charset="-122"/>
                <a:cs typeface="Calibri" pitchFamily="34" charset="-120"/>
              </a:rPr>
              <a:t>Build control at lower speeds and loads before pushing toward game speed.</a:t>
            </a:r>
            <a:endParaRPr lang="en-US" sz="1350" dirty="0"/>
          </a:p>
        </p:txBody>
      </p:sp>
      <p:sp>
        <p:nvSpPr>
          <p:cNvPr id="12" name="Shape 10"/>
          <p:cNvSpPr/>
          <p:nvPr/>
        </p:nvSpPr>
        <p:spPr>
          <a:xfrm>
            <a:off x="822960" y="4480560"/>
            <a:ext cx="548640" cy="548640"/>
          </a:xfrm>
          <a:prstGeom prst="ellipse">
            <a:avLst/>
          </a:prstGeom>
          <a:solidFill>
            <a:srgbClr val="2E9C86"/>
          </a:solidFill>
          <a:ln/>
        </p:spPr>
        <p:txBody>
          <a:bodyPr/>
          <a:lstStyle/>
          <a:p>
            <a:endParaRPr lang="en-US"/>
          </a:p>
        </p:txBody>
      </p:sp>
      <p:sp>
        <p:nvSpPr>
          <p:cNvPr id="13" name="Text 11"/>
          <p:cNvSpPr/>
          <p:nvPr/>
        </p:nvSpPr>
        <p:spPr>
          <a:xfrm>
            <a:off x="822960" y="4480560"/>
            <a:ext cx="548640" cy="54864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14" name="Text 12"/>
          <p:cNvSpPr/>
          <p:nvPr/>
        </p:nvSpPr>
        <p:spPr>
          <a:xfrm>
            <a:off x="1600200" y="4425696"/>
            <a:ext cx="9811512" cy="411480"/>
          </a:xfrm>
          <a:prstGeom prst="rect">
            <a:avLst/>
          </a:prstGeom>
          <a:noFill/>
          <a:ln/>
        </p:spPr>
        <p:txBody>
          <a:bodyPr wrap="square" rtlCol="0" anchor="ctr"/>
          <a:lstStyle/>
          <a:p>
            <a:pPr marL="0" indent="0">
              <a:buNone/>
            </a:pPr>
            <a:r>
              <a:rPr lang="en-US" sz="2100" b="1" dirty="0">
                <a:solidFill>
                  <a:srgbClr val="1C1C1E"/>
                </a:solidFill>
                <a:latin typeface="Cambria" pitchFamily="34" charset="0"/>
                <a:ea typeface="Cambria" pitchFamily="34" charset="-122"/>
                <a:cs typeface="Cambria" pitchFamily="34" charset="-120"/>
              </a:rPr>
              <a:t>Closed to Open</a:t>
            </a:r>
            <a:endParaRPr lang="en-US" sz="2100" dirty="0"/>
          </a:p>
        </p:txBody>
      </p:sp>
      <p:sp>
        <p:nvSpPr>
          <p:cNvPr id="15" name="Text 13"/>
          <p:cNvSpPr/>
          <p:nvPr/>
        </p:nvSpPr>
        <p:spPr>
          <a:xfrm>
            <a:off x="1600200" y="4828032"/>
            <a:ext cx="9811512" cy="411480"/>
          </a:xfrm>
          <a:prstGeom prst="rect">
            <a:avLst/>
          </a:prstGeom>
          <a:noFill/>
          <a:ln/>
        </p:spPr>
        <p:txBody>
          <a:bodyPr wrap="square" rtlCol="0" anchor="ctr"/>
          <a:lstStyle/>
          <a:p>
            <a:pPr marL="0" indent="0">
              <a:buNone/>
            </a:pPr>
            <a:r>
              <a:rPr lang="en-US" sz="1350" dirty="0">
                <a:solidFill>
                  <a:srgbClr val="3A3A3C"/>
                </a:solidFill>
                <a:latin typeface="Calibri" pitchFamily="34" charset="0"/>
                <a:ea typeface="Calibri" pitchFamily="34" charset="-122"/>
                <a:cs typeface="Calibri" pitchFamily="34" charset="-120"/>
              </a:rPr>
              <a:t>Progress from predictable, closed drills to open, reactive ones that mirror competition.</a:t>
            </a:r>
            <a:endParaRPr lang="en-US" sz="1350" dirty="0"/>
          </a:p>
        </p:txBody>
      </p:sp>
      <p:sp>
        <p:nvSpPr>
          <p:cNvPr id="16" name="Text 14"/>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7" name="Text 15"/>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46</a:t>
            </a:r>
            <a:endParaRPr lang="en-US" sz="1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Simple to Complex</a:t>
            </a:r>
            <a:endParaRPr lang="en-US" sz="2800" dirty="0"/>
          </a:p>
        </p:txBody>
      </p:sp>
      <p:sp>
        <p:nvSpPr>
          <p:cNvPr id="3" name="Shape 1"/>
          <p:cNvSpPr/>
          <p:nvPr/>
        </p:nvSpPr>
        <p:spPr>
          <a:xfrm>
            <a:off x="640080" y="2148840"/>
            <a:ext cx="73152" cy="566928"/>
          </a:xfrm>
          <a:prstGeom prst="rect">
            <a:avLst/>
          </a:prstGeom>
          <a:solidFill>
            <a:srgbClr val="2E9C86"/>
          </a:solidFill>
          <a:ln/>
        </p:spPr>
        <p:txBody>
          <a:bodyPr/>
          <a:lstStyle/>
          <a:p>
            <a:endParaRPr lang="en-US"/>
          </a:p>
        </p:txBody>
      </p:sp>
      <p:sp>
        <p:nvSpPr>
          <p:cNvPr id="4" name="Text 2"/>
          <p:cNvSpPr/>
          <p:nvPr/>
        </p:nvSpPr>
        <p:spPr>
          <a:xfrm>
            <a:off x="914400" y="210312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Build Braking Ability First</a:t>
            </a:r>
            <a:endParaRPr lang="en-US" sz="1550" dirty="0"/>
          </a:p>
        </p:txBody>
      </p:sp>
      <p:sp>
        <p:nvSpPr>
          <p:cNvPr id="5" name="Shape 3"/>
          <p:cNvSpPr/>
          <p:nvPr/>
        </p:nvSpPr>
        <p:spPr>
          <a:xfrm>
            <a:off x="640080" y="2715768"/>
            <a:ext cx="73152" cy="566928"/>
          </a:xfrm>
          <a:prstGeom prst="rect">
            <a:avLst/>
          </a:prstGeom>
          <a:solidFill>
            <a:srgbClr val="2E9C86"/>
          </a:solidFill>
          <a:ln/>
        </p:spPr>
        <p:txBody>
          <a:bodyPr/>
          <a:lstStyle/>
          <a:p>
            <a:endParaRPr lang="en-US"/>
          </a:p>
        </p:txBody>
      </p:sp>
      <p:sp>
        <p:nvSpPr>
          <p:cNvPr id="6" name="Text 4"/>
          <p:cNvSpPr/>
          <p:nvPr/>
        </p:nvSpPr>
        <p:spPr>
          <a:xfrm>
            <a:off x="914400" y="2670048"/>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Master Deceleration</a:t>
            </a:r>
            <a:endParaRPr lang="en-US" sz="1550" dirty="0"/>
          </a:p>
        </p:txBody>
      </p:sp>
      <p:sp>
        <p:nvSpPr>
          <p:cNvPr id="7" name="Shape 5"/>
          <p:cNvSpPr/>
          <p:nvPr/>
        </p:nvSpPr>
        <p:spPr>
          <a:xfrm>
            <a:off x="640080" y="3282696"/>
            <a:ext cx="73152" cy="566928"/>
          </a:xfrm>
          <a:prstGeom prst="rect">
            <a:avLst/>
          </a:prstGeom>
          <a:solidFill>
            <a:srgbClr val="2E9C86"/>
          </a:solidFill>
          <a:ln/>
        </p:spPr>
        <p:txBody>
          <a:bodyPr/>
          <a:lstStyle/>
          <a:p>
            <a:endParaRPr lang="en-US"/>
          </a:p>
        </p:txBody>
      </p:sp>
      <p:sp>
        <p:nvSpPr>
          <p:cNvPr id="8" name="Text 6"/>
          <p:cNvSpPr/>
          <p:nvPr/>
        </p:nvSpPr>
        <p:spPr>
          <a:xfrm>
            <a:off x="914400" y="3236976"/>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Teach Efficient COD Technique</a:t>
            </a:r>
            <a:endParaRPr lang="en-US" sz="1550" dirty="0"/>
          </a:p>
        </p:txBody>
      </p:sp>
      <p:sp>
        <p:nvSpPr>
          <p:cNvPr id="9" name="Text 7"/>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0" name="Text 8"/>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47</a:t>
            </a:r>
            <a:endParaRPr lang="en-US" sz="10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Low to High Intensity</a:t>
            </a:r>
            <a:endParaRPr lang="en-US" sz="2800" dirty="0"/>
          </a:p>
        </p:txBody>
      </p:sp>
      <p:sp>
        <p:nvSpPr>
          <p:cNvPr id="3" name="Shape 1"/>
          <p:cNvSpPr/>
          <p:nvPr/>
        </p:nvSpPr>
        <p:spPr>
          <a:xfrm>
            <a:off x="640080" y="2148840"/>
            <a:ext cx="73152" cy="566928"/>
          </a:xfrm>
          <a:prstGeom prst="rect">
            <a:avLst/>
          </a:prstGeom>
          <a:solidFill>
            <a:srgbClr val="2E9C86"/>
          </a:solidFill>
          <a:ln/>
        </p:spPr>
        <p:txBody>
          <a:bodyPr/>
          <a:lstStyle/>
          <a:p>
            <a:endParaRPr lang="en-US"/>
          </a:p>
        </p:txBody>
      </p:sp>
      <p:sp>
        <p:nvSpPr>
          <p:cNvPr id="4" name="Text 2"/>
          <p:cNvSpPr/>
          <p:nvPr/>
        </p:nvSpPr>
        <p:spPr>
          <a:xfrm>
            <a:off x="914400" y="210312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Develop Reactive Strength</a:t>
            </a:r>
            <a:endParaRPr lang="en-US" sz="1550" dirty="0"/>
          </a:p>
        </p:txBody>
      </p:sp>
      <p:sp>
        <p:nvSpPr>
          <p:cNvPr id="5" name="Shape 3"/>
          <p:cNvSpPr/>
          <p:nvPr/>
        </p:nvSpPr>
        <p:spPr>
          <a:xfrm>
            <a:off x="640080" y="2715768"/>
            <a:ext cx="73152" cy="566928"/>
          </a:xfrm>
          <a:prstGeom prst="rect">
            <a:avLst/>
          </a:prstGeom>
          <a:solidFill>
            <a:srgbClr val="2E9C86"/>
          </a:solidFill>
          <a:ln/>
        </p:spPr>
        <p:txBody>
          <a:bodyPr/>
          <a:lstStyle/>
          <a:p>
            <a:endParaRPr lang="en-US"/>
          </a:p>
        </p:txBody>
      </p:sp>
      <p:sp>
        <p:nvSpPr>
          <p:cNvPr id="6" name="Text 4"/>
          <p:cNvSpPr/>
          <p:nvPr/>
        </p:nvSpPr>
        <p:spPr>
          <a:xfrm>
            <a:off x="914400" y="2670048"/>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Integrate with Speed Training</a:t>
            </a:r>
            <a:endParaRPr lang="en-US" sz="1550" dirty="0"/>
          </a:p>
        </p:txBody>
      </p:sp>
      <p:sp>
        <p:nvSpPr>
          <p:cNvPr id="7" name="Text 5"/>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8" name="Text 6"/>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48</a:t>
            </a:r>
            <a:endParaRPr lang="en-US" sz="10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Closed to Open</a:t>
            </a:r>
            <a:endParaRPr lang="en-US" sz="2800" dirty="0"/>
          </a:p>
        </p:txBody>
      </p:sp>
      <p:sp>
        <p:nvSpPr>
          <p:cNvPr id="3" name="Shape 1"/>
          <p:cNvSpPr/>
          <p:nvPr/>
        </p:nvSpPr>
        <p:spPr>
          <a:xfrm>
            <a:off x="640080" y="2148840"/>
            <a:ext cx="73152" cy="566928"/>
          </a:xfrm>
          <a:prstGeom prst="rect">
            <a:avLst/>
          </a:prstGeom>
          <a:solidFill>
            <a:srgbClr val="2E9C86"/>
          </a:solidFill>
          <a:ln/>
        </p:spPr>
        <p:txBody>
          <a:bodyPr/>
          <a:lstStyle/>
          <a:p>
            <a:endParaRPr lang="en-US"/>
          </a:p>
        </p:txBody>
      </p:sp>
      <p:sp>
        <p:nvSpPr>
          <p:cNvPr id="4" name="Text 2"/>
          <p:cNvSpPr/>
          <p:nvPr/>
        </p:nvSpPr>
        <p:spPr>
          <a:xfrm>
            <a:off x="914400" y="2103120"/>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Planned to Reactive</a:t>
            </a:r>
            <a:endParaRPr lang="en-US" sz="1550" dirty="0"/>
          </a:p>
        </p:txBody>
      </p:sp>
      <p:sp>
        <p:nvSpPr>
          <p:cNvPr id="5" name="Shape 3"/>
          <p:cNvSpPr/>
          <p:nvPr/>
        </p:nvSpPr>
        <p:spPr>
          <a:xfrm>
            <a:off x="640080" y="2715768"/>
            <a:ext cx="73152" cy="566928"/>
          </a:xfrm>
          <a:prstGeom prst="rect">
            <a:avLst/>
          </a:prstGeom>
          <a:solidFill>
            <a:srgbClr val="2E9C86"/>
          </a:solidFill>
          <a:ln/>
        </p:spPr>
        <p:txBody>
          <a:bodyPr/>
          <a:lstStyle/>
          <a:p>
            <a:endParaRPr lang="en-US"/>
          </a:p>
        </p:txBody>
      </p:sp>
      <p:sp>
        <p:nvSpPr>
          <p:cNvPr id="6" name="Text 4"/>
          <p:cNvSpPr/>
          <p:nvPr/>
        </p:nvSpPr>
        <p:spPr>
          <a:xfrm>
            <a:off x="914400" y="2670048"/>
            <a:ext cx="4572000"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Train Multiple Movement Patterns</a:t>
            </a:r>
            <a:endParaRPr lang="en-US" sz="1550" dirty="0"/>
          </a:p>
        </p:txBody>
      </p:sp>
      <p:sp>
        <p:nvSpPr>
          <p:cNvPr id="7" name="Text 5"/>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8" name="Text 6"/>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49</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E8A23A"/>
          </a:solidFill>
          <a:ln/>
        </p:spPr>
        <p:txBody>
          <a:bodyPr/>
          <a:lstStyle/>
          <a:p>
            <a:endParaRPr lang="en-US"/>
          </a:p>
        </p:txBody>
      </p:sp>
      <p:sp>
        <p:nvSpPr>
          <p:cNvPr id="3" name="Text 1"/>
          <p:cNvSpPr/>
          <p:nvPr/>
        </p:nvSpPr>
        <p:spPr>
          <a:xfrm>
            <a:off x="822960" y="2743200"/>
            <a:ext cx="10543032" cy="457200"/>
          </a:xfrm>
          <a:prstGeom prst="rect">
            <a:avLst/>
          </a:prstGeom>
          <a:noFill/>
          <a:ln/>
        </p:spPr>
        <p:txBody>
          <a:bodyPr wrap="square" rtlCol="0" anchor="ctr"/>
          <a:lstStyle/>
          <a:p>
            <a:pPr marL="0" indent="0" algn="ctr">
              <a:buNone/>
            </a:pPr>
            <a:r>
              <a:rPr lang="en-US" sz="1500" b="1" kern="0" spc="300" dirty="0">
                <a:solidFill>
                  <a:srgbClr val="E8A23A"/>
                </a:solidFill>
                <a:latin typeface="Calibri" pitchFamily="34" charset="0"/>
                <a:ea typeface="Calibri" pitchFamily="34" charset="-122"/>
                <a:cs typeface="Calibri" pitchFamily="34" charset="-120"/>
              </a:rPr>
              <a:t>PRINCIPLE</a:t>
            </a:r>
            <a:endParaRPr lang="en-US" sz="1500" dirty="0"/>
          </a:p>
        </p:txBody>
      </p:sp>
      <p:sp>
        <p:nvSpPr>
          <p:cNvPr id="4" name="Text 2"/>
          <p:cNvSpPr/>
          <p:nvPr/>
        </p:nvSpPr>
        <p:spPr>
          <a:xfrm>
            <a:off x="640080" y="3200400"/>
            <a:ext cx="10908792" cy="1005840"/>
          </a:xfrm>
          <a:prstGeom prst="rect">
            <a:avLst/>
          </a:prstGeom>
          <a:noFill/>
          <a:ln/>
        </p:spPr>
        <p:txBody>
          <a:bodyPr wrap="square"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Periodization</a:t>
            </a:r>
            <a:endParaRPr lang="en-US" sz="4000" dirty="0"/>
          </a:p>
        </p:txBody>
      </p:sp>
      <p:sp>
        <p:nvSpPr>
          <p:cNvPr id="5"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6"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Why You Should Train Speed</a:t>
            </a:r>
            <a:endParaRPr lang="en-US" sz="2800" dirty="0"/>
          </a:p>
        </p:txBody>
      </p:sp>
      <p:sp>
        <p:nvSpPr>
          <p:cNvPr id="3" name="Shape 1"/>
          <p:cNvSpPr/>
          <p:nvPr/>
        </p:nvSpPr>
        <p:spPr>
          <a:xfrm>
            <a:off x="822960" y="1874520"/>
            <a:ext cx="73152" cy="566928"/>
          </a:xfrm>
          <a:prstGeom prst="rect">
            <a:avLst/>
          </a:prstGeom>
          <a:solidFill>
            <a:srgbClr val="2E9C86"/>
          </a:solidFill>
          <a:ln/>
        </p:spPr>
        <p:txBody>
          <a:bodyPr/>
          <a:lstStyle/>
          <a:p>
            <a:endParaRPr lang="en-US"/>
          </a:p>
        </p:txBody>
      </p:sp>
      <p:sp>
        <p:nvSpPr>
          <p:cNvPr id="4" name="Text 2"/>
          <p:cNvSpPr/>
          <p:nvPr/>
        </p:nvSpPr>
        <p:spPr>
          <a:xfrm>
            <a:off x="1097280" y="1828800"/>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Speed Development</a:t>
            </a:r>
            <a:endParaRPr lang="en-US" sz="1550" dirty="0"/>
          </a:p>
        </p:txBody>
      </p:sp>
      <p:sp>
        <p:nvSpPr>
          <p:cNvPr id="5" name="Shape 3"/>
          <p:cNvSpPr/>
          <p:nvPr/>
        </p:nvSpPr>
        <p:spPr>
          <a:xfrm>
            <a:off x="822960" y="2441448"/>
            <a:ext cx="73152" cy="566928"/>
          </a:xfrm>
          <a:prstGeom prst="rect">
            <a:avLst/>
          </a:prstGeom>
          <a:solidFill>
            <a:srgbClr val="2E9C86"/>
          </a:solidFill>
          <a:ln/>
        </p:spPr>
        <p:txBody>
          <a:bodyPr/>
          <a:lstStyle/>
          <a:p>
            <a:endParaRPr lang="en-US"/>
          </a:p>
        </p:txBody>
      </p:sp>
      <p:sp>
        <p:nvSpPr>
          <p:cNvPr id="6" name="Text 4"/>
          <p:cNvSpPr/>
          <p:nvPr/>
        </p:nvSpPr>
        <p:spPr>
          <a:xfrm>
            <a:off x="1097280" y="2395728"/>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Strength Development</a:t>
            </a:r>
            <a:endParaRPr lang="en-US" sz="1550" dirty="0"/>
          </a:p>
        </p:txBody>
      </p:sp>
      <p:sp>
        <p:nvSpPr>
          <p:cNvPr id="7" name="Shape 5"/>
          <p:cNvSpPr/>
          <p:nvPr/>
        </p:nvSpPr>
        <p:spPr>
          <a:xfrm>
            <a:off x="822960" y="3008376"/>
            <a:ext cx="73152" cy="566928"/>
          </a:xfrm>
          <a:prstGeom prst="rect">
            <a:avLst/>
          </a:prstGeom>
          <a:solidFill>
            <a:srgbClr val="2E9C86"/>
          </a:solidFill>
          <a:ln/>
        </p:spPr>
        <p:txBody>
          <a:bodyPr/>
          <a:lstStyle/>
          <a:p>
            <a:endParaRPr lang="en-US"/>
          </a:p>
        </p:txBody>
      </p:sp>
      <p:sp>
        <p:nvSpPr>
          <p:cNvPr id="8" name="Text 6"/>
          <p:cNvSpPr/>
          <p:nvPr/>
        </p:nvSpPr>
        <p:spPr>
          <a:xfrm>
            <a:off x="1097280" y="2962656"/>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Reduce Risk of Soft-Tissue Injury</a:t>
            </a:r>
            <a:endParaRPr lang="en-US" sz="1550" dirty="0"/>
          </a:p>
        </p:txBody>
      </p:sp>
      <p:sp>
        <p:nvSpPr>
          <p:cNvPr id="9" name="Shape 7"/>
          <p:cNvSpPr/>
          <p:nvPr/>
        </p:nvSpPr>
        <p:spPr>
          <a:xfrm>
            <a:off x="822960" y="3575304"/>
            <a:ext cx="73152" cy="566928"/>
          </a:xfrm>
          <a:prstGeom prst="rect">
            <a:avLst/>
          </a:prstGeom>
          <a:solidFill>
            <a:srgbClr val="2E9C86"/>
          </a:solidFill>
          <a:ln/>
        </p:spPr>
        <p:txBody>
          <a:bodyPr/>
          <a:lstStyle/>
          <a:p>
            <a:endParaRPr lang="en-US"/>
          </a:p>
        </p:txBody>
      </p:sp>
      <p:sp>
        <p:nvSpPr>
          <p:cNvPr id="10" name="Text 8"/>
          <p:cNvSpPr/>
          <p:nvPr/>
        </p:nvSpPr>
        <p:spPr>
          <a:xfrm>
            <a:off x="1097280" y="3529584"/>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Motor Learning</a:t>
            </a:r>
            <a:endParaRPr lang="en-US" sz="1550" dirty="0"/>
          </a:p>
        </p:txBody>
      </p:sp>
      <p:sp>
        <p:nvSpPr>
          <p:cNvPr id="11" name="Text 9"/>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2" name="Text 10"/>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50</a:t>
            </a:r>
            <a:endParaRPr lang="en-US" sz="10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2">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2E9C86"/>
          </a:solidFill>
          <a:ln/>
        </p:spPr>
        <p:txBody>
          <a:bodyPr/>
          <a:lstStyle/>
          <a:p>
            <a:endParaRPr lang="en-US"/>
          </a:p>
        </p:txBody>
      </p:sp>
      <p:sp>
        <p:nvSpPr>
          <p:cNvPr id="3" name="Text 1"/>
          <p:cNvSpPr/>
          <p:nvPr/>
        </p:nvSpPr>
        <p:spPr>
          <a:xfrm>
            <a:off x="822960" y="2743200"/>
            <a:ext cx="10543032" cy="457200"/>
          </a:xfrm>
          <a:prstGeom prst="rect">
            <a:avLst/>
          </a:prstGeom>
          <a:noFill/>
          <a:ln/>
        </p:spPr>
        <p:txBody>
          <a:bodyPr wrap="square" rtlCol="0" anchor="ctr"/>
          <a:lstStyle/>
          <a:p>
            <a:pPr marL="0" indent="0" algn="ctr">
              <a:buNone/>
            </a:pPr>
            <a:r>
              <a:rPr lang="en-US" sz="1500" b="1" kern="0" spc="300" dirty="0">
                <a:solidFill>
                  <a:srgbClr val="2E9C86"/>
                </a:solidFill>
                <a:latin typeface="Calibri" pitchFamily="34" charset="0"/>
                <a:ea typeface="Calibri" pitchFamily="34" charset="-122"/>
                <a:cs typeface="Calibri" pitchFamily="34" charset="-120"/>
              </a:rPr>
              <a:t>METHODS</a:t>
            </a:r>
            <a:endParaRPr lang="en-US" sz="1500" dirty="0"/>
          </a:p>
        </p:txBody>
      </p:sp>
      <p:sp>
        <p:nvSpPr>
          <p:cNvPr id="4" name="Text 2"/>
          <p:cNvSpPr/>
          <p:nvPr/>
        </p:nvSpPr>
        <p:spPr>
          <a:xfrm>
            <a:off x="640080" y="3200400"/>
            <a:ext cx="10908792" cy="1005840"/>
          </a:xfrm>
          <a:prstGeom prst="rect">
            <a:avLst/>
          </a:prstGeom>
          <a:noFill/>
          <a:ln/>
        </p:spPr>
        <p:txBody>
          <a:bodyPr wrap="square"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Types of Speed Training</a:t>
            </a:r>
            <a:endParaRPr lang="en-US" sz="4000" dirty="0"/>
          </a:p>
        </p:txBody>
      </p:sp>
      <p:sp>
        <p:nvSpPr>
          <p:cNvPr id="5"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6"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51</a:t>
            </a:r>
            <a:endParaRPr lang="en-US" sz="10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Sport-Specific Movement Types</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Evasion, subtle change of direction, and velocity maintenance</a:t>
            </a:r>
            <a:endParaRPr lang="en-US" sz="1300" dirty="0"/>
          </a:p>
        </p:txBody>
      </p:sp>
      <p:sp>
        <p:nvSpPr>
          <p:cNvPr id="4" name="Shape 2"/>
          <p:cNvSpPr/>
          <p:nvPr/>
        </p:nvSpPr>
        <p:spPr>
          <a:xfrm>
            <a:off x="822960" y="1965960"/>
            <a:ext cx="73152" cy="566928"/>
          </a:xfrm>
          <a:prstGeom prst="rect">
            <a:avLst/>
          </a:prstGeom>
          <a:solidFill>
            <a:srgbClr val="D7263D"/>
          </a:solidFill>
          <a:ln/>
        </p:spPr>
        <p:txBody>
          <a:bodyPr/>
          <a:lstStyle/>
          <a:p>
            <a:endParaRPr lang="en-US"/>
          </a:p>
        </p:txBody>
      </p:sp>
      <p:sp>
        <p:nvSpPr>
          <p:cNvPr id="5" name="Text 3"/>
          <p:cNvSpPr/>
          <p:nvPr/>
        </p:nvSpPr>
        <p:spPr>
          <a:xfrm>
            <a:off x="1097280" y="1920240"/>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Evasion</a:t>
            </a:r>
            <a:endParaRPr lang="en-US" sz="1550" dirty="0"/>
          </a:p>
        </p:txBody>
      </p:sp>
      <p:sp>
        <p:nvSpPr>
          <p:cNvPr id="6" name="Text 4"/>
          <p:cNvSpPr/>
          <p:nvPr/>
        </p:nvSpPr>
        <p:spPr>
          <a:xfrm>
            <a:off x="1097280" y="2249424"/>
            <a:ext cx="10268712"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Rapid, large-angle directional change to avoid an opponent or create separation.</a:t>
            </a:r>
            <a:endParaRPr lang="en-US" sz="1300" dirty="0"/>
          </a:p>
        </p:txBody>
      </p:sp>
      <p:sp>
        <p:nvSpPr>
          <p:cNvPr id="7" name="Shape 5"/>
          <p:cNvSpPr/>
          <p:nvPr/>
        </p:nvSpPr>
        <p:spPr>
          <a:xfrm>
            <a:off x="822960" y="2862072"/>
            <a:ext cx="73152" cy="566928"/>
          </a:xfrm>
          <a:prstGeom prst="rect">
            <a:avLst/>
          </a:prstGeom>
          <a:solidFill>
            <a:srgbClr val="E8A23A"/>
          </a:solidFill>
          <a:ln/>
        </p:spPr>
        <p:txBody>
          <a:bodyPr/>
          <a:lstStyle/>
          <a:p>
            <a:endParaRPr lang="en-US"/>
          </a:p>
        </p:txBody>
      </p:sp>
      <p:sp>
        <p:nvSpPr>
          <p:cNvPr id="8" name="Text 6"/>
          <p:cNvSpPr/>
          <p:nvPr/>
        </p:nvSpPr>
        <p:spPr>
          <a:xfrm>
            <a:off x="1097280" y="2816352"/>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Subtle Change of Direction</a:t>
            </a:r>
            <a:endParaRPr lang="en-US" sz="1550" dirty="0"/>
          </a:p>
        </p:txBody>
      </p:sp>
      <p:sp>
        <p:nvSpPr>
          <p:cNvPr id="9" name="Text 7"/>
          <p:cNvSpPr/>
          <p:nvPr/>
        </p:nvSpPr>
        <p:spPr>
          <a:xfrm>
            <a:off x="1097280" y="3145536"/>
            <a:ext cx="10268712"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Small to moderate direction shifts made while maintaining movement rhythm and positioning.</a:t>
            </a:r>
            <a:endParaRPr lang="en-US" sz="1300" dirty="0"/>
          </a:p>
        </p:txBody>
      </p:sp>
      <p:sp>
        <p:nvSpPr>
          <p:cNvPr id="10" name="Shape 8"/>
          <p:cNvSpPr/>
          <p:nvPr/>
        </p:nvSpPr>
        <p:spPr>
          <a:xfrm>
            <a:off x="822960" y="3758184"/>
            <a:ext cx="73152" cy="566928"/>
          </a:xfrm>
          <a:prstGeom prst="rect">
            <a:avLst/>
          </a:prstGeom>
          <a:solidFill>
            <a:srgbClr val="1B98E0"/>
          </a:solidFill>
          <a:ln/>
        </p:spPr>
        <p:txBody>
          <a:bodyPr/>
          <a:lstStyle/>
          <a:p>
            <a:endParaRPr lang="en-US"/>
          </a:p>
        </p:txBody>
      </p:sp>
      <p:sp>
        <p:nvSpPr>
          <p:cNvPr id="11" name="Text 9"/>
          <p:cNvSpPr/>
          <p:nvPr/>
        </p:nvSpPr>
        <p:spPr>
          <a:xfrm>
            <a:off x="1097280" y="3712464"/>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Velocity Maintenance</a:t>
            </a:r>
            <a:endParaRPr lang="en-US" sz="1550" dirty="0"/>
          </a:p>
        </p:txBody>
      </p:sp>
      <p:sp>
        <p:nvSpPr>
          <p:cNvPr id="12" name="Text 10"/>
          <p:cNvSpPr/>
          <p:nvPr/>
        </p:nvSpPr>
        <p:spPr>
          <a:xfrm>
            <a:off x="1097280" y="4041648"/>
            <a:ext cx="10268712"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Continuation of sprinting while navigating small directional adjustments without reducing speed.</a:t>
            </a:r>
            <a:endParaRPr lang="en-US" sz="1300" dirty="0"/>
          </a:p>
        </p:txBody>
      </p:sp>
      <p:sp>
        <p:nvSpPr>
          <p:cNvPr id="13" name="Text 11"/>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4" name="Text 12"/>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52</a:t>
            </a:r>
            <a:endParaRPr lang="en-US" sz="10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Resisted Sprint Training</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Sled push, band/sled towing, weight vest, hill/stadium, and running into the wind</a:t>
            </a:r>
            <a:endParaRPr lang="en-US" sz="1300" dirty="0"/>
          </a:p>
        </p:txBody>
      </p:sp>
      <p:pic>
        <p:nvPicPr>
          <p:cNvPr id="4" name="Image 0" descr="/sessions/peaceful-trusting-ritchie/mnt/outputs/speedcod_assets/s25_1.png"/>
          <p:cNvPicPr>
            <a:picLocks noChangeAspect="1"/>
          </p:cNvPicPr>
          <p:nvPr/>
        </p:nvPicPr>
        <p:blipFill>
          <a:blip r:embed="rId3"/>
          <a:stretch>
            <a:fillRect/>
          </a:stretch>
        </p:blipFill>
        <p:spPr>
          <a:xfrm>
            <a:off x="648310" y="2331720"/>
            <a:ext cx="3708578" cy="2286000"/>
          </a:xfrm>
          <a:prstGeom prst="rect">
            <a:avLst/>
          </a:prstGeom>
        </p:spPr>
      </p:pic>
      <p:pic>
        <p:nvPicPr>
          <p:cNvPr id="5" name="Image 1" descr="/sessions/peaceful-trusting-ritchie/mnt/outputs/speedcod_assets/s25_2.png"/>
          <p:cNvPicPr>
            <a:picLocks noChangeAspect="1"/>
          </p:cNvPicPr>
          <p:nvPr/>
        </p:nvPicPr>
        <p:blipFill>
          <a:blip r:embed="rId4"/>
          <a:stretch>
            <a:fillRect/>
          </a:stretch>
        </p:blipFill>
        <p:spPr>
          <a:xfrm>
            <a:off x="4539767" y="2331720"/>
            <a:ext cx="3423971" cy="2286000"/>
          </a:xfrm>
          <a:prstGeom prst="rect">
            <a:avLst/>
          </a:prstGeom>
        </p:spPr>
      </p:pic>
      <p:pic>
        <p:nvPicPr>
          <p:cNvPr id="6" name="Image 2" descr="/sessions/peaceful-trusting-ritchie/mnt/outputs/speedcod_assets/s25_3.png"/>
          <p:cNvPicPr>
            <a:picLocks noChangeAspect="1"/>
          </p:cNvPicPr>
          <p:nvPr/>
        </p:nvPicPr>
        <p:blipFill>
          <a:blip r:embed="rId5"/>
          <a:stretch>
            <a:fillRect/>
          </a:stretch>
        </p:blipFill>
        <p:spPr>
          <a:xfrm>
            <a:off x="8146618" y="2331720"/>
            <a:ext cx="3394024" cy="2286000"/>
          </a:xfrm>
          <a:prstGeom prst="rect">
            <a:avLst/>
          </a:prstGeom>
        </p:spPr>
      </p:pic>
      <p:sp>
        <p:nvSpPr>
          <p:cNvPr id="7" name="Text 2"/>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8" name="Text 3"/>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53</a:t>
            </a:r>
            <a:endParaRPr lang="en-US" sz="10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Assisted Sprint Training</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Band/cord, towing systems, high-speed treadmills, downhill, and running with the wind</a:t>
            </a:r>
            <a:endParaRPr lang="en-US" sz="1300" dirty="0"/>
          </a:p>
        </p:txBody>
      </p:sp>
      <p:pic>
        <p:nvPicPr>
          <p:cNvPr id="4" name="Image 0" descr="/sessions/peaceful-trusting-ritchie/mnt/outputs/speedcod_assets/s26_1.png"/>
          <p:cNvPicPr>
            <a:picLocks noChangeAspect="1"/>
          </p:cNvPicPr>
          <p:nvPr/>
        </p:nvPicPr>
        <p:blipFill>
          <a:blip r:embed="rId3"/>
          <a:stretch>
            <a:fillRect/>
          </a:stretch>
        </p:blipFill>
        <p:spPr>
          <a:xfrm>
            <a:off x="1694086" y="2377440"/>
            <a:ext cx="4256532" cy="3200400"/>
          </a:xfrm>
          <a:prstGeom prst="rect">
            <a:avLst/>
          </a:prstGeom>
        </p:spPr>
      </p:pic>
      <p:pic>
        <p:nvPicPr>
          <p:cNvPr id="5" name="Image 1" descr="/sessions/peaceful-trusting-ritchie/mnt/outputs/speedcod_assets/s26_2.png"/>
          <p:cNvPicPr>
            <a:picLocks noChangeAspect="1"/>
          </p:cNvPicPr>
          <p:nvPr/>
        </p:nvPicPr>
        <p:blipFill>
          <a:blip r:embed="rId4"/>
          <a:stretch>
            <a:fillRect/>
          </a:stretch>
        </p:blipFill>
        <p:spPr>
          <a:xfrm>
            <a:off x="6270658" y="2377440"/>
            <a:ext cx="4224208" cy="3200400"/>
          </a:xfrm>
          <a:prstGeom prst="rect">
            <a:avLst/>
          </a:prstGeom>
        </p:spPr>
      </p:pic>
      <p:sp>
        <p:nvSpPr>
          <p:cNvPr id="6" name="Text 2"/>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7" name="Text 3"/>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54</a:t>
            </a:r>
            <a:endParaRPr lang="en-US" sz="10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Curvilinear Sprinting</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Sprinting along a curved or arcing path</a:t>
            </a:r>
            <a:endParaRPr lang="en-US" sz="1300" dirty="0"/>
          </a:p>
        </p:txBody>
      </p:sp>
      <p:pic>
        <p:nvPicPr>
          <p:cNvPr id="4" name="Image 0" descr="/sessions/peaceful-trusting-ritchie/mnt/outputs/speedcod_assets/s27_1.png"/>
          <p:cNvPicPr>
            <a:picLocks noChangeAspect="1"/>
          </p:cNvPicPr>
          <p:nvPr/>
        </p:nvPicPr>
        <p:blipFill>
          <a:blip r:embed="rId3"/>
          <a:stretch>
            <a:fillRect/>
          </a:stretch>
        </p:blipFill>
        <p:spPr>
          <a:xfrm>
            <a:off x="1140417" y="2286000"/>
            <a:ext cx="3161675" cy="3200400"/>
          </a:xfrm>
          <a:prstGeom prst="rect">
            <a:avLst/>
          </a:prstGeom>
        </p:spPr>
      </p:pic>
      <p:pic>
        <p:nvPicPr>
          <p:cNvPr id="5" name="Image 1" descr="/sessions/peaceful-trusting-ritchie/mnt/outputs/speedcod_assets/s27_2.png"/>
          <p:cNvPicPr>
            <a:picLocks noChangeAspect="1"/>
          </p:cNvPicPr>
          <p:nvPr/>
        </p:nvPicPr>
        <p:blipFill>
          <a:blip r:embed="rId4"/>
          <a:stretch>
            <a:fillRect/>
          </a:stretch>
        </p:blipFill>
        <p:spPr>
          <a:xfrm>
            <a:off x="4622132" y="2286000"/>
            <a:ext cx="6426403" cy="3200400"/>
          </a:xfrm>
          <a:prstGeom prst="rect">
            <a:avLst/>
          </a:prstGeom>
        </p:spPr>
      </p:pic>
      <p:sp>
        <p:nvSpPr>
          <p:cNvPr id="6" name="Text 2"/>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7" name="Text 3"/>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55</a:t>
            </a:r>
            <a:endParaRPr lang="en-US" sz="10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7">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2E9C86"/>
          </a:solidFill>
          <a:ln/>
        </p:spPr>
        <p:txBody>
          <a:bodyPr/>
          <a:lstStyle/>
          <a:p>
            <a:endParaRPr lang="en-US"/>
          </a:p>
        </p:txBody>
      </p:sp>
      <p:sp>
        <p:nvSpPr>
          <p:cNvPr id="3" name="Text 1"/>
          <p:cNvSpPr/>
          <p:nvPr/>
        </p:nvSpPr>
        <p:spPr>
          <a:xfrm>
            <a:off x="822960" y="2743200"/>
            <a:ext cx="10543032" cy="457200"/>
          </a:xfrm>
          <a:prstGeom prst="rect">
            <a:avLst/>
          </a:prstGeom>
          <a:noFill/>
          <a:ln/>
        </p:spPr>
        <p:txBody>
          <a:bodyPr wrap="square" rtlCol="0" anchor="ctr"/>
          <a:lstStyle/>
          <a:p>
            <a:pPr marL="0" indent="0" algn="ctr">
              <a:buNone/>
            </a:pPr>
            <a:r>
              <a:rPr lang="en-US" sz="1500" b="1" kern="0" spc="300" dirty="0">
                <a:solidFill>
                  <a:srgbClr val="2E9C86"/>
                </a:solidFill>
                <a:latin typeface="Calibri" pitchFamily="34" charset="0"/>
                <a:ea typeface="Calibri" pitchFamily="34" charset="-122"/>
                <a:cs typeface="Calibri" pitchFamily="34" charset="-120"/>
              </a:rPr>
              <a:t>APPLICATION</a:t>
            </a:r>
            <a:endParaRPr lang="en-US" sz="1500" dirty="0"/>
          </a:p>
        </p:txBody>
      </p:sp>
      <p:sp>
        <p:nvSpPr>
          <p:cNvPr id="4" name="Text 2"/>
          <p:cNvSpPr/>
          <p:nvPr/>
        </p:nvSpPr>
        <p:spPr>
          <a:xfrm>
            <a:off x="640080" y="3200400"/>
            <a:ext cx="10908792" cy="1005840"/>
          </a:xfrm>
          <a:prstGeom prst="rect">
            <a:avLst/>
          </a:prstGeom>
          <a:noFill/>
          <a:ln/>
        </p:spPr>
        <p:txBody>
          <a:bodyPr wrap="square"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Program Design</a:t>
            </a:r>
            <a:endParaRPr lang="en-US" sz="4000" dirty="0"/>
          </a:p>
        </p:txBody>
      </p:sp>
      <p:sp>
        <p:nvSpPr>
          <p:cNvPr id="5"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6"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56</a:t>
            </a:r>
            <a:endParaRPr lang="en-US" sz="10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1">
    <p:bg>
      <p:bgPr>
        <a:solidFill>
          <a:srgbClr val="1C1C1C"/>
        </a:solidFill>
        <a:effectLst/>
      </p:bgPr>
    </p:bg>
    <p:spTree>
      <p:nvGrpSpPr>
        <p:cNvPr id="1" name=""/>
        <p:cNvGrpSpPr/>
        <p:nvPr/>
      </p:nvGrpSpPr>
      <p:grpSpPr>
        <a:xfrm>
          <a:off x="0" y="0"/>
          <a:ext cx="0" cy="0"/>
          <a:chOff x="0" y="0"/>
          <a:chExt cx="0" cy="0"/>
        </a:xfrm>
      </p:grpSpPr>
      <p:pic>
        <p:nvPicPr>
          <p:cNvPr id="2" name="Image 0" descr="/home/claude/logo_trans.png"/>
          <p:cNvPicPr>
            <a:picLocks noChangeAspect="1"/>
          </p:cNvPicPr>
          <p:nvPr/>
        </p:nvPicPr>
        <p:blipFill>
          <a:blip r:embed="rId2"/>
          <a:stretch>
            <a:fillRect/>
          </a:stretch>
        </p:blipFill>
        <p:spPr>
          <a:xfrm>
            <a:off x="7955280" y="1234440"/>
            <a:ext cx="3657600" cy="3657600"/>
          </a:xfrm>
          <a:prstGeom prst="rect">
            <a:avLst/>
          </a:prstGeom>
        </p:spPr>
      </p:pic>
      <p:sp>
        <p:nvSpPr>
          <p:cNvPr id="3" name="Text 0"/>
          <p:cNvSpPr/>
          <p:nvPr/>
        </p:nvSpPr>
        <p:spPr>
          <a:xfrm>
            <a:off x="731520" y="1600200"/>
            <a:ext cx="7315200" cy="365760"/>
          </a:xfrm>
          <a:prstGeom prst="rect">
            <a:avLst/>
          </a:prstGeom>
          <a:noFill/>
          <a:ln/>
        </p:spPr>
        <p:txBody>
          <a:bodyPr wrap="square" lIns="0" tIns="0" rIns="0" bIns="0" rtlCol="0" anchor="ctr"/>
          <a:lstStyle/>
          <a:p>
            <a:pPr marL="0" indent="0">
              <a:buNone/>
            </a:pPr>
            <a:r>
              <a:rPr lang="en-US" sz="1300" b="1" kern="0" spc="150" dirty="0">
                <a:solidFill>
                  <a:srgbClr val="C0232A"/>
                </a:solidFill>
                <a:latin typeface="Arial" pitchFamily="34" charset="0"/>
                <a:ea typeface="Arial" pitchFamily="34" charset="-122"/>
                <a:cs typeface="Arial" pitchFamily="34" charset="-120"/>
              </a:rPr>
              <a:t>STRENGTH &amp; CONDITIONING COACHES CLINIC</a:t>
            </a:r>
            <a:endParaRPr lang="en-US" sz="1300" dirty="0"/>
          </a:p>
        </p:txBody>
      </p:sp>
      <p:sp>
        <p:nvSpPr>
          <p:cNvPr id="4" name="Text 1"/>
          <p:cNvSpPr/>
          <p:nvPr/>
        </p:nvSpPr>
        <p:spPr>
          <a:xfrm>
            <a:off x="731520" y="2011680"/>
            <a:ext cx="7498080" cy="1554480"/>
          </a:xfrm>
          <a:prstGeom prst="rect">
            <a:avLst/>
          </a:prstGeom>
          <a:noFill/>
          <a:ln/>
        </p:spPr>
        <p:txBody>
          <a:bodyPr wrap="square" lIns="0" tIns="0" rIns="0" bIns="0" rtlCol="0" anchor="ctr"/>
          <a:lstStyle/>
          <a:p>
            <a:pPr marL="0" indent="0">
              <a:lnSpc>
                <a:spcPct val="95000"/>
              </a:lnSpc>
              <a:buNone/>
            </a:pPr>
            <a:r>
              <a:rPr lang="en-US" sz="5000" b="1" kern="0" spc="30" dirty="0">
                <a:solidFill>
                  <a:srgbClr val="FFFFFF"/>
                </a:solidFill>
                <a:latin typeface="Arial" pitchFamily="34" charset="0"/>
                <a:ea typeface="Arial" pitchFamily="34" charset="-122"/>
                <a:cs typeface="Arial" pitchFamily="34" charset="-120"/>
              </a:rPr>
              <a:t>BUILDING CHAMPIONSHIP</a:t>
            </a:r>
            <a:endParaRPr lang="en-US" sz="5000" dirty="0"/>
          </a:p>
          <a:p>
            <a:pPr marL="0" indent="0">
              <a:lnSpc>
                <a:spcPct val="95000"/>
              </a:lnSpc>
              <a:buNone/>
            </a:pPr>
            <a:r>
              <a:rPr lang="en-US" sz="5000" b="1" kern="0" spc="30" dirty="0">
                <a:solidFill>
                  <a:srgbClr val="FFFFFF"/>
                </a:solidFill>
                <a:latin typeface="Arial" pitchFamily="34" charset="0"/>
                <a:ea typeface="Arial" pitchFamily="34" charset="-122"/>
                <a:cs typeface="Arial" pitchFamily="34" charset="-120"/>
              </a:rPr>
              <a:t>TEAMS</a:t>
            </a:r>
            <a:endParaRPr lang="en-US" sz="5000" dirty="0"/>
          </a:p>
        </p:txBody>
      </p:sp>
      <p:sp>
        <p:nvSpPr>
          <p:cNvPr id="5" name="Shape 2"/>
          <p:cNvSpPr/>
          <p:nvPr/>
        </p:nvSpPr>
        <p:spPr>
          <a:xfrm>
            <a:off x="777240" y="3703320"/>
            <a:ext cx="1005840" cy="82296"/>
          </a:xfrm>
          <a:prstGeom prst="rect">
            <a:avLst/>
          </a:prstGeom>
          <a:solidFill>
            <a:srgbClr val="C0232A"/>
          </a:solidFill>
          <a:ln/>
        </p:spPr>
        <p:txBody>
          <a:bodyPr/>
          <a:lstStyle/>
          <a:p>
            <a:endParaRPr lang="en-US"/>
          </a:p>
        </p:txBody>
      </p:sp>
      <p:sp>
        <p:nvSpPr>
          <p:cNvPr id="6" name="Text 3"/>
          <p:cNvSpPr/>
          <p:nvPr/>
        </p:nvSpPr>
        <p:spPr>
          <a:xfrm>
            <a:off x="758952" y="3977640"/>
            <a:ext cx="6949440" cy="914400"/>
          </a:xfrm>
          <a:prstGeom prst="rect">
            <a:avLst/>
          </a:prstGeom>
          <a:noFill/>
          <a:ln/>
        </p:spPr>
        <p:txBody>
          <a:bodyPr wrap="square" lIns="0" tIns="0" rIns="0" bIns="0" rtlCol="0" anchor="ctr"/>
          <a:lstStyle/>
          <a:p>
            <a:pPr marL="0" indent="0">
              <a:buNone/>
            </a:pPr>
            <a:r>
              <a:rPr lang="en-US" sz="1600" dirty="0">
                <a:solidFill>
                  <a:srgbClr val="C9CCD0"/>
                </a:solidFill>
                <a:latin typeface="Arial" pitchFamily="34" charset="0"/>
                <a:ea typeface="Arial" pitchFamily="34" charset="-122"/>
                <a:cs typeface="Arial" pitchFamily="34" charset="-120"/>
              </a:rPr>
              <a:t>Concepts, methods, and programming — a practical framework for developing high school athletes.</a:t>
            </a:r>
            <a:endParaRPr lang="en-US" sz="1600" dirty="0"/>
          </a:p>
        </p:txBody>
      </p:sp>
      <p:sp>
        <p:nvSpPr>
          <p:cNvPr id="7" name="Text 4"/>
          <p:cNvSpPr/>
          <p:nvPr/>
        </p:nvSpPr>
        <p:spPr>
          <a:xfrm>
            <a:off x="758952" y="6126480"/>
            <a:ext cx="10058400" cy="274320"/>
          </a:xfrm>
          <a:prstGeom prst="rect">
            <a:avLst/>
          </a:prstGeom>
          <a:noFill/>
          <a:ln/>
        </p:spPr>
        <p:txBody>
          <a:bodyPr wrap="square" lIns="0" tIns="0" rIns="0" bIns="0" rtlCol="0" anchor="ctr"/>
          <a:lstStyle/>
          <a:p>
            <a:pPr marL="0" indent="0">
              <a:buNone/>
            </a:pPr>
            <a:r>
              <a:rPr lang="en-US" sz="1000" b="1" kern="0" spc="50" dirty="0">
                <a:solidFill>
                  <a:srgbClr val="8A8E93"/>
                </a:solidFill>
                <a:latin typeface="Arial" pitchFamily="34" charset="0"/>
                <a:ea typeface="Arial" pitchFamily="34" charset="-122"/>
                <a:cs typeface="Arial" pitchFamily="34" charset="-120"/>
              </a:rPr>
              <a:t>NEBRASKA STRENGTH &amp; CONDITIONING   /   NSAA OFFICIAL PARTNER</a:t>
            </a:r>
            <a:endParaRPr lang="en-US" sz="10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57</a:t>
            </a:r>
            <a:endParaRPr lang="en-US" sz="10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2">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WHY THIS MATTERS</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MOST PROGRAMS FAIL ON PROCESS, NOT EFFORT</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01</a:t>
            </a:r>
            <a:endParaRPr lang="en-US" sz="3000" dirty="0"/>
          </a:p>
        </p:txBody>
      </p:sp>
      <p:sp>
        <p:nvSpPr>
          <p:cNvPr id="5" name="Shape 3"/>
          <p:cNvSpPr/>
          <p:nvPr/>
        </p:nvSpPr>
        <p:spPr>
          <a:xfrm>
            <a:off x="640080" y="2011680"/>
            <a:ext cx="3520440" cy="2468880"/>
          </a:xfrm>
          <a:prstGeom prst="roundRect">
            <a:avLst>
              <a:gd name="adj" fmla="val 2963"/>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6" name="Shape 4"/>
          <p:cNvSpPr/>
          <p:nvPr/>
        </p:nvSpPr>
        <p:spPr>
          <a:xfrm>
            <a:off x="960120" y="2331720"/>
            <a:ext cx="777240" cy="777240"/>
          </a:xfrm>
          <a:prstGeom prst="ellipse">
            <a:avLst/>
          </a:prstGeom>
          <a:solidFill>
            <a:srgbClr val="1C1C1C"/>
          </a:solidFill>
          <a:ln/>
        </p:spPr>
        <p:txBody>
          <a:bodyPr/>
          <a:lstStyle/>
          <a:p>
            <a:endParaRPr lang="en-US"/>
          </a:p>
        </p:txBody>
      </p:sp>
      <p:pic>
        <p:nvPicPr>
          <p:cNvPr id="7" name="Image 0" descr="preencoded.png"/>
          <p:cNvPicPr>
            <a:picLocks noChangeAspect="1"/>
          </p:cNvPicPr>
          <p:nvPr/>
        </p:nvPicPr>
        <p:blipFill>
          <a:blip r:embed="rId2"/>
          <a:stretch>
            <a:fillRect/>
          </a:stretch>
        </p:blipFill>
        <p:spPr>
          <a:xfrm>
            <a:off x="1143000" y="2514600"/>
            <a:ext cx="411480" cy="411480"/>
          </a:xfrm>
          <a:prstGeom prst="rect">
            <a:avLst/>
          </a:prstGeom>
        </p:spPr>
      </p:pic>
      <p:sp>
        <p:nvSpPr>
          <p:cNvPr id="8" name="Text 5"/>
          <p:cNvSpPr/>
          <p:nvPr/>
        </p:nvSpPr>
        <p:spPr>
          <a:xfrm>
            <a:off x="960120" y="3246120"/>
            <a:ext cx="3017520" cy="365760"/>
          </a:xfrm>
          <a:prstGeom prst="rect">
            <a:avLst/>
          </a:prstGeom>
          <a:noFill/>
          <a:ln/>
        </p:spPr>
        <p:txBody>
          <a:bodyPr wrap="square" lIns="0" tIns="0" rIns="0" bIns="0" rtlCol="0" anchor="ctr"/>
          <a:lstStyle/>
          <a:p>
            <a:pPr marL="0" indent="0">
              <a:buNone/>
            </a:pPr>
            <a:r>
              <a:rPr lang="en-US" sz="1600" b="1" kern="0" spc="30" dirty="0">
                <a:solidFill>
                  <a:srgbClr val="1C1C1C"/>
                </a:solidFill>
                <a:latin typeface="Arial" pitchFamily="34" charset="0"/>
                <a:ea typeface="Arial" pitchFamily="34" charset="-122"/>
                <a:cs typeface="Arial" pitchFamily="34" charset="-120"/>
              </a:rPr>
              <a:t>RANDOM WORKOUTS</a:t>
            </a:r>
            <a:endParaRPr lang="en-US" sz="1600" dirty="0"/>
          </a:p>
        </p:txBody>
      </p:sp>
      <p:sp>
        <p:nvSpPr>
          <p:cNvPr id="9" name="Text 6"/>
          <p:cNvSpPr/>
          <p:nvPr/>
        </p:nvSpPr>
        <p:spPr>
          <a:xfrm>
            <a:off x="960120" y="3639312"/>
            <a:ext cx="2971800" cy="822960"/>
          </a:xfrm>
          <a:prstGeom prst="rect">
            <a:avLst/>
          </a:prstGeom>
          <a:noFill/>
          <a:ln/>
        </p:spPr>
        <p:txBody>
          <a:bodyPr wrap="square" lIns="0" tIns="0" rIns="0" bIns="0" rtlCol="0" anchor="ctr"/>
          <a:lstStyle/>
          <a:p>
            <a:pPr marL="0" indent="0">
              <a:buNone/>
            </a:pPr>
            <a:r>
              <a:rPr lang="en-US" sz="1300" dirty="0">
                <a:solidFill>
                  <a:srgbClr val="6A6E73"/>
                </a:solidFill>
                <a:latin typeface="Arial" pitchFamily="34" charset="0"/>
                <a:ea typeface="Arial" pitchFamily="34" charset="-122"/>
                <a:cs typeface="Arial" pitchFamily="34" charset="-120"/>
              </a:rPr>
              <a:t>Exercises chosen by feel or tradition, with no thread connecting day to day.</a:t>
            </a:r>
            <a:endParaRPr lang="en-US" sz="1300" dirty="0"/>
          </a:p>
        </p:txBody>
      </p:sp>
      <p:sp>
        <p:nvSpPr>
          <p:cNvPr id="10" name="Shape 7"/>
          <p:cNvSpPr/>
          <p:nvPr/>
        </p:nvSpPr>
        <p:spPr>
          <a:xfrm>
            <a:off x="4361688" y="2011680"/>
            <a:ext cx="3520440" cy="2468880"/>
          </a:xfrm>
          <a:prstGeom prst="roundRect">
            <a:avLst>
              <a:gd name="adj" fmla="val 2963"/>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1" name="Shape 8"/>
          <p:cNvSpPr/>
          <p:nvPr/>
        </p:nvSpPr>
        <p:spPr>
          <a:xfrm>
            <a:off x="4681728" y="2331720"/>
            <a:ext cx="777240" cy="777240"/>
          </a:xfrm>
          <a:prstGeom prst="ellipse">
            <a:avLst/>
          </a:prstGeom>
          <a:solidFill>
            <a:srgbClr val="1C1C1C"/>
          </a:solidFill>
          <a:ln/>
        </p:spPr>
        <p:txBody>
          <a:bodyPr/>
          <a:lstStyle/>
          <a:p>
            <a:endParaRPr lang="en-US"/>
          </a:p>
        </p:txBody>
      </p:sp>
      <p:pic>
        <p:nvPicPr>
          <p:cNvPr id="12" name="Image 1" descr="preencoded.png"/>
          <p:cNvPicPr>
            <a:picLocks noChangeAspect="1"/>
          </p:cNvPicPr>
          <p:nvPr/>
        </p:nvPicPr>
        <p:blipFill>
          <a:blip r:embed="rId3"/>
          <a:stretch>
            <a:fillRect/>
          </a:stretch>
        </p:blipFill>
        <p:spPr>
          <a:xfrm>
            <a:off x="4864608" y="2514600"/>
            <a:ext cx="411480" cy="411480"/>
          </a:xfrm>
          <a:prstGeom prst="rect">
            <a:avLst/>
          </a:prstGeom>
        </p:spPr>
      </p:pic>
      <p:sp>
        <p:nvSpPr>
          <p:cNvPr id="13" name="Text 9"/>
          <p:cNvSpPr/>
          <p:nvPr/>
        </p:nvSpPr>
        <p:spPr>
          <a:xfrm>
            <a:off x="4681728" y="3246120"/>
            <a:ext cx="3017520" cy="365760"/>
          </a:xfrm>
          <a:prstGeom prst="rect">
            <a:avLst/>
          </a:prstGeom>
          <a:noFill/>
          <a:ln/>
        </p:spPr>
        <p:txBody>
          <a:bodyPr wrap="square" lIns="0" tIns="0" rIns="0" bIns="0" rtlCol="0" anchor="ctr"/>
          <a:lstStyle/>
          <a:p>
            <a:pPr marL="0" indent="0">
              <a:buNone/>
            </a:pPr>
            <a:r>
              <a:rPr lang="en-US" sz="1600" b="1" kern="0" spc="30" dirty="0">
                <a:solidFill>
                  <a:srgbClr val="1C1C1C"/>
                </a:solidFill>
                <a:latin typeface="Arial" pitchFamily="34" charset="0"/>
                <a:ea typeface="Arial" pitchFamily="34" charset="-122"/>
                <a:cs typeface="Arial" pitchFamily="34" charset="-120"/>
              </a:rPr>
              <a:t>NO CLEAR TARGET</a:t>
            </a:r>
            <a:endParaRPr lang="en-US" sz="1600" dirty="0"/>
          </a:p>
        </p:txBody>
      </p:sp>
      <p:sp>
        <p:nvSpPr>
          <p:cNvPr id="14" name="Text 10"/>
          <p:cNvSpPr/>
          <p:nvPr/>
        </p:nvSpPr>
        <p:spPr>
          <a:xfrm>
            <a:off x="4681728" y="3639312"/>
            <a:ext cx="2971800" cy="822960"/>
          </a:xfrm>
          <a:prstGeom prst="rect">
            <a:avLst/>
          </a:prstGeom>
          <a:noFill/>
          <a:ln/>
        </p:spPr>
        <p:txBody>
          <a:bodyPr wrap="square" lIns="0" tIns="0" rIns="0" bIns="0" rtlCol="0" anchor="ctr"/>
          <a:lstStyle/>
          <a:p>
            <a:pPr marL="0" indent="0">
              <a:buNone/>
            </a:pPr>
            <a:r>
              <a:rPr lang="en-US" sz="1300" dirty="0">
                <a:solidFill>
                  <a:srgbClr val="6A6E73"/>
                </a:solidFill>
                <a:latin typeface="Arial" pitchFamily="34" charset="0"/>
                <a:ea typeface="Arial" pitchFamily="34" charset="-122"/>
                <a:cs typeface="Arial" pitchFamily="34" charset="-120"/>
              </a:rPr>
              <a:t>Training isn't aimed at anything measurable, so progress can't be seen.</a:t>
            </a:r>
            <a:endParaRPr lang="en-US" sz="1300" dirty="0"/>
          </a:p>
        </p:txBody>
      </p:sp>
      <p:sp>
        <p:nvSpPr>
          <p:cNvPr id="15" name="Shape 11"/>
          <p:cNvSpPr/>
          <p:nvPr/>
        </p:nvSpPr>
        <p:spPr>
          <a:xfrm>
            <a:off x="8083296" y="2011680"/>
            <a:ext cx="3520440" cy="2468880"/>
          </a:xfrm>
          <a:prstGeom prst="roundRect">
            <a:avLst>
              <a:gd name="adj" fmla="val 2963"/>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6" name="Shape 12"/>
          <p:cNvSpPr/>
          <p:nvPr/>
        </p:nvSpPr>
        <p:spPr>
          <a:xfrm>
            <a:off x="8403336" y="2331720"/>
            <a:ext cx="777240" cy="777240"/>
          </a:xfrm>
          <a:prstGeom prst="ellipse">
            <a:avLst/>
          </a:prstGeom>
          <a:solidFill>
            <a:srgbClr val="1C1C1C"/>
          </a:solidFill>
          <a:ln/>
        </p:spPr>
        <p:txBody>
          <a:bodyPr/>
          <a:lstStyle/>
          <a:p>
            <a:endParaRPr lang="en-US"/>
          </a:p>
        </p:txBody>
      </p:sp>
      <p:pic>
        <p:nvPicPr>
          <p:cNvPr id="17" name="Image 2" descr="preencoded.png"/>
          <p:cNvPicPr>
            <a:picLocks noChangeAspect="1"/>
          </p:cNvPicPr>
          <p:nvPr/>
        </p:nvPicPr>
        <p:blipFill>
          <a:blip r:embed="rId4"/>
          <a:stretch>
            <a:fillRect/>
          </a:stretch>
        </p:blipFill>
        <p:spPr>
          <a:xfrm>
            <a:off x="8586216" y="2514600"/>
            <a:ext cx="411480" cy="411480"/>
          </a:xfrm>
          <a:prstGeom prst="rect">
            <a:avLst/>
          </a:prstGeom>
        </p:spPr>
      </p:pic>
      <p:sp>
        <p:nvSpPr>
          <p:cNvPr id="18" name="Text 13"/>
          <p:cNvSpPr/>
          <p:nvPr/>
        </p:nvSpPr>
        <p:spPr>
          <a:xfrm>
            <a:off x="8403336" y="3246120"/>
            <a:ext cx="3017520" cy="365760"/>
          </a:xfrm>
          <a:prstGeom prst="rect">
            <a:avLst/>
          </a:prstGeom>
          <a:noFill/>
          <a:ln/>
        </p:spPr>
        <p:txBody>
          <a:bodyPr wrap="square" lIns="0" tIns="0" rIns="0" bIns="0" rtlCol="0" anchor="ctr"/>
          <a:lstStyle/>
          <a:p>
            <a:pPr marL="0" indent="0">
              <a:buNone/>
            </a:pPr>
            <a:r>
              <a:rPr lang="en-US" sz="1600" b="1" kern="0" spc="30" dirty="0">
                <a:solidFill>
                  <a:srgbClr val="1C1C1C"/>
                </a:solidFill>
                <a:latin typeface="Arial" pitchFamily="34" charset="0"/>
                <a:ea typeface="Arial" pitchFamily="34" charset="-122"/>
                <a:cs typeface="Arial" pitchFamily="34" charset="-120"/>
              </a:rPr>
              <a:t>SAME THING YEAR-ROUND</a:t>
            </a:r>
            <a:endParaRPr lang="en-US" sz="1600" dirty="0"/>
          </a:p>
        </p:txBody>
      </p:sp>
      <p:sp>
        <p:nvSpPr>
          <p:cNvPr id="19" name="Text 14"/>
          <p:cNvSpPr/>
          <p:nvPr/>
        </p:nvSpPr>
        <p:spPr>
          <a:xfrm>
            <a:off x="8403336" y="3639312"/>
            <a:ext cx="2971800" cy="822960"/>
          </a:xfrm>
          <a:prstGeom prst="rect">
            <a:avLst/>
          </a:prstGeom>
          <a:noFill/>
          <a:ln/>
        </p:spPr>
        <p:txBody>
          <a:bodyPr wrap="square" lIns="0" tIns="0" rIns="0" bIns="0" rtlCol="0" anchor="ctr"/>
          <a:lstStyle/>
          <a:p>
            <a:pPr marL="0" indent="0">
              <a:buNone/>
            </a:pPr>
            <a:r>
              <a:rPr lang="en-US" sz="1300" dirty="0">
                <a:solidFill>
                  <a:srgbClr val="6A6E73"/>
                </a:solidFill>
                <a:latin typeface="Arial" pitchFamily="34" charset="0"/>
                <a:ea typeface="Arial" pitchFamily="34" charset="-122"/>
                <a:cs typeface="Arial" pitchFamily="34" charset="-120"/>
              </a:rPr>
              <a:t>No planned variation means stagnation, staleness, and avoidable injury.</a:t>
            </a:r>
            <a:endParaRPr lang="en-US" sz="1300" dirty="0"/>
          </a:p>
        </p:txBody>
      </p:sp>
      <p:sp>
        <p:nvSpPr>
          <p:cNvPr id="20" name="Text 15"/>
          <p:cNvSpPr/>
          <p:nvPr/>
        </p:nvSpPr>
        <p:spPr>
          <a:xfrm>
            <a:off x="640080" y="4892040"/>
            <a:ext cx="10789920" cy="457200"/>
          </a:xfrm>
          <a:prstGeom prst="rect">
            <a:avLst/>
          </a:prstGeom>
          <a:noFill/>
          <a:ln/>
        </p:spPr>
        <p:txBody>
          <a:bodyPr wrap="square" lIns="0" tIns="0" rIns="0" bIns="0" rtlCol="0" anchor="ctr"/>
          <a:lstStyle/>
          <a:p>
            <a:pPr marL="0" indent="0">
              <a:buNone/>
            </a:pPr>
            <a:r>
              <a:rPr lang="en-US" sz="1600" b="1" dirty="0">
                <a:solidFill>
                  <a:srgbClr val="C0232A"/>
                </a:solidFill>
                <a:latin typeface="Arial" pitchFamily="34" charset="0"/>
                <a:ea typeface="Arial" pitchFamily="34" charset="-122"/>
                <a:cs typeface="Arial" pitchFamily="34" charset="-120"/>
              </a:rPr>
              <a:t>THE FIX:  </a:t>
            </a:r>
            <a:r>
              <a:rPr lang="en-US" sz="1600" dirty="0">
                <a:solidFill>
                  <a:srgbClr val="1C1C1C"/>
                </a:solidFill>
                <a:latin typeface="Arial" pitchFamily="34" charset="0"/>
                <a:ea typeface="Arial" pitchFamily="34" charset="-122"/>
                <a:cs typeface="Arial" pitchFamily="34" charset="-120"/>
              </a:rPr>
              <a:t>a process you run every time — the same questions, asked in the same order.</a:t>
            </a:r>
            <a:endParaRPr lang="en-US" sz="1600" dirty="0"/>
          </a:p>
        </p:txBody>
      </p:sp>
      <p:sp>
        <p:nvSpPr>
          <p:cNvPr id="21" name="Text 16"/>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58</a:t>
            </a:r>
            <a:endParaRPr lang="en-US" sz="10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3">
    <p:bg>
      <p:bgPr>
        <a:solidFill>
          <a:srgbClr val="1C1C1C"/>
        </a:solidFill>
        <a:effectLst/>
      </p:bgPr>
    </p:bg>
    <p:spTree>
      <p:nvGrpSpPr>
        <p:cNvPr id="1" name=""/>
        <p:cNvGrpSpPr/>
        <p:nvPr/>
      </p:nvGrpSpPr>
      <p:grpSpPr>
        <a:xfrm>
          <a:off x="0" y="0"/>
          <a:ext cx="0" cy="0"/>
          <a:chOff x="0" y="0"/>
          <a:chExt cx="0" cy="0"/>
        </a:xfrm>
      </p:grpSpPr>
      <p:sp>
        <p:nvSpPr>
          <p:cNvPr id="2" name="Text 0"/>
          <p:cNvSpPr/>
          <p:nvPr/>
        </p:nvSpPr>
        <p:spPr>
          <a:xfrm>
            <a:off x="640080" y="475488"/>
            <a:ext cx="82296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THE ROADMAP</a:t>
            </a:r>
            <a:endParaRPr lang="en-US" sz="1200" dirty="0"/>
          </a:p>
        </p:txBody>
      </p:sp>
      <p:sp>
        <p:nvSpPr>
          <p:cNvPr id="3" name="Text 1"/>
          <p:cNvSpPr/>
          <p:nvPr/>
        </p:nvSpPr>
        <p:spPr>
          <a:xfrm>
            <a:off x="640080" y="786384"/>
            <a:ext cx="10515600" cy="640080"/>
          </a:xfrm>
          <a:prstGeom prst="rect">
            <a:avLst/>
          </a:prstGeom>
          <a:noFill/>
          <a:ln/>
        </p:spPr>
        <p:txBody>
          <a:bodyPr wrap="square" lIns="0" tIns="0" rIns="0" bIns="0" rtlCol="0" anchor="ctr"/>
          <a:lstStyle/>
          <a:p>
            <a:pPr marL="0" indent="0">
              <a:buNone/>
            </a:pPr>
            <a:r>
              <a:rPr lang="en-US" sz="3000" b="1" kern="0" spc="30" dirty="0">
                <a:solidFill>
                  <a:srgbClr val="FFFFFF"/>
                </a:solidFill>
                <a:latin typeface="Arial" pitchFamily="34" charset="0"/>
                <a:ea typeface="Arial" pitchFamily="34" charset="-122"/>
                <a:cs typeface="Arial" pitchFamily="34" charset="-120"/>
              </a:rPr>
              <a:t>SEVEN STEPS, ONE REPEATABLE LOOP</a:t>
            </a:r>
            <a:endParaRPr lang="en-US" sz="3000" dirty="0"/>
          </a:p>
        </p:txBody>
      </p:sp>
      <p:sp>
        <p:nvSpPr>
          <p:cNvPr id="4" name="Shape 2"/>
          <p:cNvSpPr/>
          <p:nvPr/>
        </p:nvSpPr>
        <p:spPr>
          <a:xfrm>
            <a:off x="640080" y="2286000"/>
            <a:ext cx="1481328" cy="2194560"/>
          </a:xfrm>
          <a:prstGeom prst="roundRect">
            <a:avLst>
              <a:gd name="adj" fmla="val 4938"/>
            </a:avLst>
          </a:prstGeom>
          <a:solidFill>
            <a:srgbClr val="2A2A2A"/>
          </a:solidFill>
          <a:ln/>
          <a:effectLst>
            <a:outerShdw blurRad="88900" dist="38100" dir="2700000" algn="bl" rotWithShape="0">
              <a:srgbClr val="000000">
                <a:alpha val="25000"/>
              </a:srgbClr>
            </a:outerShdw>
          </a:effectLst>
        </p:spPr>
        <p:txBody>
          <a:bodyPr/>
          <a:lstStyle/>
          <a:p>
            <a:endParaRPr lang="en-US"/>
          </a:p>
        </p:txBody>
      </p:sp>
      <p:sp>
        <p:nvSpPr>
          <p:cNvPr id="5" name="Shape 3"/>
          <p:cNvSpPr/>
          <p:nvPr/>
        </p:nvSpPr>
        <p:spPr>
          <a:xfrm>
            <a:off x="996696" y="2560320"/>
            <a:ext cx="768096" cy="768096"/>
          </a:xfrm>
          <a:prstGeom prst="ellipse">
            <a:avLst/>
          </a:prstGeom>
          <a:solidFill>
            <a:srgbClr val="C0232A"/>
          </a:solidFill>
          <a:ln/>
        </p:spPr>
        <p:txBody>
          <a:bodyPr/>
          <a:lstStyle/>
          <a:p>
            <a:endParaRPr lang="en-US"/>
          </a:p>
        </p:txBody>
      </p:sp>
      <p:pic>
        <p:nvPicPr>
          <p:cNvPr id="6" name="Image 0" descr="preencoded.png"/>
          <p:cNvPicPr>
            <a:picLocks noChangeAspect="1"/>
          </p:cNvPicPr>
          <p:nvPr/>
        </p:nvPicPr>
        <p:blipFill>
          <a:blip r:embed="rId2"/>
          <a:stretch>
            <a:fillRect/>
          </a:stretch>
        </p:blipFill>
        <p:spPr>
          <a:xfrm>
            <a:off x="1170432" y="2734056"/>
            <a:ext cx="420624" cy="420624"/>
          </a:xfrm>
          <a:prstGeom prst="rect">
            <a:avLst/>
          </a:prstGeom>
        </p:spPr>
      </p:pic>
      <p:sp>
        <p:nvSpPr>
          <p:cNvPr id="7" name="Text 4"/>
          <p:cNvSpPr/>
          <p:nvPr/>
        </p:nvSpPr>
        <p:spPr>
          <a:xfrm>
            <a:off x="640080" y="3493008"/>
            <a:ext cx="1481328" cy="320040"/>
          </a:xfrm>
          <a:prstGeom prst="rect">
            <a:avLst/>
          </a:prstGeom>
          <a:noFill/>
          <a:ln/>
        </p:spPr>
        <p:txBody>
          <a:bodyPr wrap="square" lIns="0" tIns="0" rIns="0" bIns="0" rtlCol="0" anchor="ctr"/>
          <a:lstStyle/>
          <a:p>
            <a:pPr marL="0" indent="0" algn="ctr">
              <a:buNone/>
            </a:pPr>
            <a:r>
              <a:rPr lang="en-US" sz="1500" b="1" dirty="0">
                <a:solidFill>
                  <a:srgbClr val="C0232A"/>
                </a:solidFill>
                <a:latin typeface="Arial" pitchFamily="34" charset="0"/>
                <a:ea typeface="Arial" pitchFamily="34" charset="-122"/>
                <a:cs typeface="Arial" pitchFamily="34" charset="-120"/>
              </a:rPr>
              <a:t>1</a:t>
            </a:r>
            <a:endParaRPr lang="en-US" sz="1500" dirty="0"/>
          </a:p>
        </p:txBody>
      </p:sp>
      <p:sp>
        <p:nvSpPr>
          <p:cNvPr id="8" name="Text 5"/>
          <p:cNvSpPr/>
          <p:nvPr/>
        </p:nvSpPr>
        <p:spPr>
          <a:xfrm>
            <a:off x="713232" y="3813048"/>
            <a:ext cx="1335024" cy="640080"/>
          </a:xfrm>
          <a:prstGeom prst="rect">
            <a:avLst/>
          </a:prstGeom>
          <a:noFill/>
          <a:ln/>
        </p:spPr>
        <p:txBody>
          <a:bodyPr wrap="square" lIns="0" tIns="0" rIns="0" bIns="0" rtlCol="0" anchor="t"/>
          <a:lstStyle/>
          <a:p>
            <a:pPr marL="0" indent="0" algn="ctr">
              <a:buNone/>
            </a:pPr>
            <a:r>
              <a:rPr lang="en-US" sz="1150" b="1" kern="0" spc="20" dirty="0">
                <a:solidFill>
                  <a:srgbClr val="FFFFFF"/>
                </a:solidFill>
                <a:latin typeface="Arial" pitchFamily="34" charset="0"/>
                <a:ea typeface="Arial" pitchFamily="34" charset="-122"/>
                <a:cs typeface="Arial" pitchFamily="34" charset="-120"/>
              </a:rPr>
              <a:t>NEEDS ANALYSIS</a:t>
            </a:r>
            <a:endParaRPr lang="en-US" sz="1150" dirty="0"/>
          </a:p>
        </p:txBody>
      </p:sp>
      <p:sp>
        <p:nvSpPr>
          <p:cNvPr id="9" name="Shape 6"/>
          <p:cNvSpPr/>
          <p:nvPr/>
        </p:nvSpPr>
        <p:spPr>
          <a:xfrm>
            <a:off x="2286000" y="2286000"/>
            <a:ext cx="1481328" cy="2194560"/>
          </a:xfrm>
          <a:prstGeom prst="roundRect">
            <a:avLst>
              <a:gd name="adj" fmla="val 4938"/>
            </a:avLst>
          </a:prstGeom>
          <a:solidFill>
            <a:srgbClr val="2A2A2A"/>
          </a:solidFill>
          <a:ln/>
          <a:effectLst>
            <a:outerShdw blurRad="88900" dist="38100" dir="2700000" algn="bl" rotWithShape="0">
              <a:srgbClr val="000000">
                <a:alpha val="25000"/>
              </a:srgbClr>
            </a:outerShdw>
          </a:effectLst>
        </p:spPr>
        <p:txBody>
          <a:bodyPr/>
          <a:lstStyle/>
          <a:p>
            <a:endParaRPr lang="en-US"/>
          </a:p>
        </p:txBody>
      </p:sp>
      <p:sp>
        <p:nvSpPr>
          <p:cNvPr id="10" name="Shape 7"/>
          <p:cNvSpPr/>
          <p:nvPr/>
        </p:nvSpPr>
        <p:spPr>
          <a:xfrm>
            <a:off x="2642616" y="2560320"/>
            <a:ext cx="768096" cy="768096"/>
          </a:xfrm>
          <a:prstGeom prst="ellipse">
            <a:avLst/>
          </a:prstGeom>
          <a:solidFill>
            <a:srgbClr val="C0232A"/>
          </a:solidFill>
          <a:ln/>
        </p:spPr>
        <p:txBody>
          <a:bodyPr/>
          <a:lstStyle/>
          <a:p>
            <a:endParaRPr lang="en-US"/>
          </a:p>
        </p:txBody>
      </p:sp>
      <p:pic>
        <p:nvPicPr>
          <p:cNvPr id="11" name="Image 1" descr="preencoded.png"/>
          <p:cNvPicPr>
            <a:picLocks noChangeAspect="1"/>
          </p:cNvPicPr>
          <p:nvPr/>
        </p:nvPicPr>
        <p:blipFill>
          <a:blip r:embed="rId3"/>
          <a:stretch>
            <a:fillRect/>
          </a:stretch>
        </p:blipFill>
        <p:spPr>
          <a:xfrm>
            <a:off x="2816352" y="2734056"/>
            <a:ext cx="420624" cy="420624"/>
          </a:xfrm>
          <a:prstGeom prst="rect">
            <a:avLst/>
          </a:prstGeom>
        </p:spPr>
      </p:pic>
      <p:sp>
        <p:nvSpPr>
          <p:cNvPr id="12" name="Text 8"/>
          <p:cNvSpPr/>
          <p:nvPr/>
        </p:nvSpPr>
        <p:spPr>
          <a:xfrm>
            <a:off x="2286000" y="3493008"/>
            <a:ext cx="1481328" cy="320040"/>
          </a:xfrm>
          <a:prstGeom prst="rect">
            <a:avLst/>
          </a:prstGeom>
          <a:noFill/>
          <a:ln/>
        </p:spPr>
        <p:txBody>
          <a:bodyPr wrap="square" lIns="0" tIns="0" rIns="0" bIns="0" rtlCol="0" anchor="ctr"/>
          <a:lstStyle/>
          <a:p>
            <a:pPr marL="0" indent="0" algn="ctr">
              <a:buNone/>
            </a:pPr>
            <a:r>
              <a:rPr lang="en-US" sz="1500" b="1" dirty="0">
                <a:solidFill>
                  <a:srgbClr val="C0232A"/>
                </a:solidFill>
                <a:latin typeface="Arial" pitchFamily="34" charset="0"/>
                <a:ea typeface="Arial" pitchFamily="34" charset="-122"/>
                <a:cs typeface="Arial" pitchFamily="34" charset="-120"/>
              </a:rPr>
              <a:t>2</a:t>
            </a:r>
            <a:endParaRPr lang="en-US" sz="1500" dirty="0"/>
          </a:p>
        </p:txBody>
      </p:sp>
      <p:sp>
        <p:nvSpPr>
          <p:cNvPr id="13" name="Text 9"/>
          <p:cNvSpPr/>
          <p:nvPr/>
        </p:nvSpPr>
        <p:spPr>
          <a:xfrm>
            <a:off x="2359152" y="3813048"/>
            <a:ext cx="1335024" cy="640080"/>
          </a:xfrm>
          <a:prstGeom prst="rect">
            <a:avLst/>
          </a:prstGeom>
          <a:noFill/>
          <a:ln/>
        </p:spPr>
        <p:txBody>
          <a:bodyPr wrap="square" lIns="0" tIns="0" rIns="0" bIns="0" rtlCol="0" anchor="t"/>
          <a:lstStyle/>
          <a:p>
            <a:pPr marL="0" indent="0" algn="ctr">
              <a:buNone/>
            </a:pPr>
            <a:r>
              <a:rPr lang="en-US" sz="1150" b="1" kern="0" spc="20" dirty="0">
                <a:solidFill>
                  <a:srgbClr val="FFFFFF"/>
                </a:solidFill>
                <a:latin typeface="Arial" pitchFamily="34" charset="0"/>
                <a:ea typeface="Arial" pitchFamily="34" charset="-122"/>
                <a:cs typeface="Arial" pitchFamily="34" charset="-120"/>
              </a:rPr>
              <a:t>LTAD LENS</a:t>
            </a:r>
            <a:endParaRPr lang="en-US" sz="1150" dirty="0"/>
          </a:p>
        </p:txBody>
      </p:sp>
      <p:sp>
        <p:nvSpPr>
          <p:cNvPr id="14" name="Shape 10"/>
          <p:cNvSpPr/>
          <p:nvPr/>
        </p:nvSpPr>
        <p:spPr>
          <a:xfrm>
            <a:off x="3931920" y="2286000"/>
            <a:ext cx="1481328" cy="2194560"/>
          </a:xfrm>
          <a:prstGeom prst="roundRect">
            <a:avLst>
              <a:gd name="adj" fmla="val 4938"/>
            </a:avLst>
          </a:prstGeom>
          <a:solidFill>
            <a:srgbClr val="2A2A2A"/>
          </a:solidFill>
          <a:ln/>
          <a:effectLst>
            <a:outerShdw blurRad="88900" dist="38100" dir="2700000" algn="bl" rotWithShape="0">
              <a:srgbClr val="000000">
                <a:alpha val="25000"/>
              </a:srgbClr>
            </a:outerShdw>
          </a:effectLst>
        </p:spPr>
        <p:txBody>
          <a:bodyPr/>
          <a:lstStyle/>
          <a:p>
            <a:endParaRPr lang="en-US"/>
          </a:p>
        </p:txBody>
      </p:sp>
      <p:sp>
        <p:nvSpPr>
          <p:cNvPr id="15" name="Shape 11"/>
          <p:cNvSpPr/>
          <p:nvPr/>
        </p:nvSpPr>
        <p:spPr>
          <a:xfrm>
            <a:off x="4288536" y="2560320"/>
            <a:ext cx="768096" cy="768096"/>
          </a:xfrm>
          <a:prstGeom prst="ellipse">
            <a:avLst/>
          </a:prstGeom>
          <a:solidFill>
            <a:srgbClr val="C0232A"/>
          </a:solidFill>
          <a:ln/>
        </p:spPr>
        <p:txBody>
          <a:bodyPr/>
          <a:lstStyle/>
          <a:p>
            <a:endParaRPr lang="en-US"/>
          </a:p>
        </p:txBody>
      </p:sp>
      <p:pic>
        <p:nvPicPr>
          <p:cNvPr id="16" name="Image 2" descr="preencoded.png"/>
          <p:cNvPicPr>
            <a:picLocks noChangeAspect="1"/>
          </p:cNvPicPr>
          <p:nvPr/>
        </p:nvPicPr>
        <p:blipFill>
          <a:blip r:embed="rId4"/>
          <a:stretch>
            <a:fillRect/>
          </a:stretch>
        </p:blipFill>
        <p:spPr>
          <a:xfrm>
            <a:off x="4462272" y="2734056"/>
            <a:ext cx="420624" cy="420624"/>
          </a:xfrm>
          <a:prstGeom prst="rect">
            <a:avLst/>
          </a:prstGeom>
        </p:spPr>
      </p:pic>
      <p:sp>
        <p:nvSpPr>
          <p:cNvPr id="17" name="Text 12"/>
          <p:cNvSpPr/>
          <p:nvPr/>
        </p:nvSpPr>
        <p:spPr>
          <a:xfrm>
            <a:off x="3931920" y="3493008"/>
            <a:ext cx="1481328" cy="320040"/>
          </a:xfrm>
          <a:prstGeom prst="rect">
            <a:avLst/>
          </a:prstGeom>
          <a:noFill/>
          <a:ln/>
        </p:spPr>
        <p:txBody>
          <a:bodyPr wrap="square" lIns="0" tIns="0" rIns="0" bIns="0" rtlCol="0" anchor="ctr"/>
          <a:lstStyle/>
          <a:p>
            <a:pPr marL="0" indent="0" algn="ctr">
              <a:buNone/>
            </a:pPr>
            <a:r>
              <a:rPr lang="en-US" sz="1500" b="1" dirty="0">
                <a:solidFill>
                  <a:srgbClr val="C0232A"/>
                </a:solidFill>
                <a:latin typeface="Arial" pitchFamily="34" charset="0"/>
                <a:ea typeface="Arial" pitchFamily="34" charset="-122"/>
                <a:cs typeface="Arial" pitchFamily="34" charset="-120"/>
              </a:rPr>
              <a:t>3</a:t>
            </a:r>
            <a:endParaRPr lang="en-US" sz="1500" dirty="0"/>
          </a:p>
        </p:txBody>
      </p:sp>
      <p:sp>
        <p:nvSpPr>
          <p:cNvPr id="18" name="Text 13"/>
          <p:cNvSpPr/>
          <p:nvPr/>
        </p:nvSpPr>
        <p:spPr>
          <a:xfrm>
            <a:off x="4005072" y="3813048"/>
            <a:ext cx="1335024" cy="640080"/>
          </a:xfrm>
          <a:prstGeom prst="rect">
            <a:avLst/>
          </a:prstGeom>
          <a:noFill/>
          <a:ln/>
        </p:spPr>
        <p:txBody>
          <a:bodyPr wrap="square" lIns="0" tIns="0" rIns="0" bIns="0" rtlCol="0" anchor="t"/>
          <a:lstStyle/>
          <a:p>
            <a:pPr marL="0" indent="0" algn="ctr">
              <a:buNone/>
            </a:pPr>
            <a:r>
              <a:rPr lang="en-US" sz="1150" b="1" kern="0" spc="20" dirty="0">
                <a:solidFill>
                  <a:srgbClr val="FFFFFF"/>
                </a:solidFill>
                <a:latin typeface="Arial" pitchFamily="34" charset="0"/>
                <a:ea typeface="Arial" pitchFamily="34" charset="-122"/>
                <a:cs typeface="Arial" pitchFamily="34" charset="-120"/>
              </a:rPr>
              <a:t>DEFINE KPIS</a:t>
            </a:r>
            <a:endParaRPr lang="en-US" sz="1150" dirty="0"/>
          </a:p>
        </p:txBody>
      </p:sp>
      <p:sp>
        <p:nvSpPr>
          <p:cNvPr id="19" name="Shape 14"/>
          <p:cNvSpPr/>
          <p:nvPr/>
        </p:nvSpPr>
        <p:spPr>
          <a:xfrm>
            <a:off x="5577840" y="2286000"/>
            <a:ext cx="1481328" cy="2194560"/>
          </a:xfrm>
          <a:prstGeom prst="roundRect">
            <a:avLst>
              <a:gd name="adj" fmla="val 4938"/>
            </a:avLst>
          </a:prstGeom>
          <a:solidFill>
            <a:srgbClr val="2A2A2A"/>
          </a:solidFill>
          <a:ln/>
          <a:effectLst>
            <a:outerShdw blurRad="88900" dist="38100" dir="2700000" algn="bl" rotWithShape="0">
              <a:srgbClr val="000000">
                <a:alpha val="25000"/>
              </a:srgbClr>
            </a:outerShdw>
          </a:effectLst>
        </p:spPr>
        <p:txBody>
          <a:bodyPr/>
          <a:lstStyle/>
          <a:p>
            <a:endParaRPr lang="en-US"/>
          </a:p>
        </p:txBody>
      </p:sp>
      <p:sp>
        <p:nvSpPr>
          <p:cNvPr id="20" name="Shape 15"/>
          <p:cNvSpPr/>
          <p:nvPr/>
        </p:nvSpPr>
        <p:spPr>
          <a:xfrm>
            <a:off x="5934456" y="2560320"/>
            <a:ext cx="768096" cy="768096"/>
          </a:xfrm>
          <a:prstGeom prst="ellipse">
            <a:avLst/>
          </a:prstGeom>
          <a:solidFill>
            <a:srgbClr val="C0232A"/>
          </a:solidFill>
          <a:ln/>
        </p:spPr>
        <p:txBody>
          <a:bodyPr/>
          <a:lstStyle/>
          <a:p>
            <a:endParaRPr lang="en-US"/>
          </a:p>
        </p:txBody>
      </p:sp>
      <p:pic>
        <p:nvPicPr>
          <p:cNvPr id="21" name="Image 3" descr="preencoded.png"/>
          <p:cNvPicPr>
            <a:picLocks noChangeAspect="1"/>
          </p:cNvPicPr>
          <p:nvPr/>
        </p:nvPicPr>
        <p:blipFill>
          <a:blip r:embed="rId5"/>
          <a:stretch>
            <a:fillRect/>
          </a:stretch>
        </p:blipFill>
        <p:spPr>
          <a:xfrm>
            <a:off x="6108192" y="2734056"/>
            <a:ext cx="420624" cy="420624"/>
          </a:xfrm>
          <a:prstGeom prst="rect">
            <a:avLst/>
          </a:prstGeom>
        </p:spPr>
      </p:pic>
      <p:sp>
        <p:nvSpPr>
          <p:cNvPr id="22" name="Text 16"/>
          <p:cNvSpPr/>
          <p:nvPr/>
        </p:nvSpPr>
        <p:spPr>
          <a:xfrm>
            <a:off x="5577840" y="3493008"/>
            <a:ext cx="1481328" cy="320040"/>
          </a:xfrm>
          <a:prstGeom prst="rect">
            <a:avLst/>
          </a:prstGeom>
          <a:noFill/>
          <a:ln/>
        </p:spPr>
        <p:txBody>
          <a:bodyPr wrap="square" lIns="0" tIns="0" rIns="0" bIns="0" rtlCol="0" anchor="ctr"/>
          <a:lstStyle/>
          <a:p>
            <a:pPr marL="0" indent="0" algn="ctr">
              <a:buNone/>
            </a:pPr>
            <a:r>
              <a:rPr lang="en-US" sz="1500" b="1" dirty="0">
                <a:solidFill>
                  <a:srgbClr val="C0232A"/>
                </a:solidFill>
                <a:latin typeface="Arial" pitchFamily="34" charset="0"/>
                <a:ea typeface="Arial" pitchFamily="34" charset="-122"/>
                <a:cs typeface="Arial" pitchFamily="34" charset="-120"/>
              </a:rPr>
              <a:t>4</a:t>
            </a:r>
            <a:endParaRPr lang="en-US" sz="1500" dirty="0"/>
          </a:p>
        </p:txBody>
      </p:sp>
      <p:sp>
        <p:nvSpPr>
          <p:cNvPr id="23" name="Text 17"/>
          <p:cNvSpPr/>
          <p:nvPr/>
        </p:nvSpPr>
        <p:spPr>
          <a:xfrm>
            <a:off x="5650992" y="3813048"/>
            <a:ext cx="1335024" cy="640080"/>
          </a:xfrm>
          <a:prstGeom prst="rect">
            <a:avLst/>
          </a:prstGeom>
          <a:noFill/>
          <a:ln/>
        </p:spPr>
        <p:txBody>
          <a:bodyPr wrap="square" lIns="0" tIns="0" rIns="0" bIns="0" rtlCol="0" anchor="t"/>
          <a:lstStyle/>
          <a:p>
            <a:pPr marL="0" indent="0" algn="ctr">
              <a:buNone/>
            </a:pPr>
            <a:r>
              <a:rPr lang="en-US" sz="1150" b="1" kern="0" spc="20" dirty="0">
                <a:solidFill>
                  <a:srgbClr val="FFFFFF"/>
                </a:solidFill>
                <a:latin typeface="Arial" pitchFamily="34" charset="0"/>
                <a:ea typeface="Arial" pitchFamily="34" charset="-122"/>
                <a:cs typeface="Arial" pitchFamily="34" charset="-120"/>
              </a:rPr>
              <a:t>TEST &amp; BENCHMARK</a:t>
            </a:r>
            <a:endParaRPr lang="en-US" sz="1150" dirty="0"/>
          </a:p>
        </p:txBody>
      </p:sp>
      <p:sp>
        <p:nvSpPr>
          <p:cNvPr id="24" name="Shape 18"/>
          <p:cNvSpPr/>
          <p:nvPr/>
        </p:nvSpPr>
        <p:spPr>
          <a:xfrm>
            <a:off x="7223760" y="2286000"/>
            <a:ext cx="1481328" cy="2194560"/>
          </a:xfrm>
          <a:prstGeom prst="roundRect">
            <a:avLst>
              <a:gd name="adj" fmla="val 4938"/>
            </a:avLst>
          </a:prstGeom>
          <a:solidFill>
            <a:srgbClr val="2A2A2A"/>
          </a:solidFill>
          <a:ln/>
          <a:effectLst>
            <a:outerShdw blurRad="88900" dist="38100" dir="2700000" algn="bl" rotWithShape="0">
              <a:srgbClr val="000000">
                <a:alpha val="25000"/>
              </a:srgbClr>
            </a:outerShdw>
          </a:effectLst>
        </p:spPr>
        <p:txBody>
          <a:bodyPr/>
          <a:lstStyle/>
          <a:p>
            <a:endParaRPr lang="en-US"/>
          </a:p>
        </p:txBody>
      </p:sp>
      <p:sp>
        <p:nvSpPr>
          <p:cNvPr id="25" name="Shape 19"/>
          <p:cNvSpPr/>
          <p:nvPr/>
        </p:nvSpPr>
        <p:spPr>
          <a:xfrm>
            <a:off x="7580376" y="2560320"/>
            <a:ext cx="768096" cy="768096"/>
          </a:xfrm>
          <a:prstGeom prst="ellipse">
            <a:avLst/>
          </a:prstGeom>
          <a:solidFill>
            <a:srgbClr val="C0232A"/>
          </a:solidFill>
          <a:ln/>
        </p:spPr>
        <p:txBody>
          <a:bodyPr/>
          <a:lstStyle/>
          <a:p>
            <a:endParaRPr lang="en-US"/>
          </a:p>
        </p:txBody>
      </p:sp>
      <p:pic>
        <p:nvPicPr>
          <p:cNvPr id="26" name="Image 4" descr="preencoded.png"/>
          <p:cNvPicPr>
            <a:picLocks noChangeAspect="1"/>
          </p:cNvPicPr>
          <p:nvPr/>
        </p:nvPicPr>
        <p:blipFill>
          <a:blip r:embed="rId6"/>
          <a:stretch>
            <a:fillRect/>
          </a:stretch>
        </p:blipFill>
        <p:spPr>
          <a:xfrm>
            <a:off x="7754112" y="2734056"/>
            <a:ext cx="420624" cy="420624"/>
          </a:xfrm>
          <a:prstGeom prst="rect">
            <a:avLst/>
          </a:prstGeom>
        </p:spPr>
      </p:pic>
      <p:sp>
        <p:nvSpPr>
          <p:cNvPr id="27" name="Text 20"/>
          <p:cNvSpPr/>
          <p:nvPr/>
        </p:nvSpPr>
        <p:spPr>
          <a:xfrm>
            <a:off x="7223760" y="3493008"/>
            <a:ext cx="1481328" cy="320040"/>
          </a:xfrm>
          <a:prstGeom prst="rect">
            <a:avLst/>
          </a:prstGeom>
          <a:noFill/>
          <a:ln/>
        </p:spPr>
        <p:txBody>
          <a:bodyPr wrap="square" lIns="0" tIns="0" rIns="0" bIns="0" rtlCol="0" anchor="ctr"/>
          <a:lstStyle/>
          <a:p>
            <a:pPr marL="0" indent="0" algn="ctr">
              <a:buNone/>
            </a:pPr>
            <a:r>
              <a:rPr lang="en-US" sz="1500" b="1" dirty="0">
                <a:solidFill>
                  <a:srgbClr val="C0232A"/>
                </a:solidFill>
                <a:latin typeface="Arial" pitchFamily="34" charset="0"/>
                <a:ea typeface="Arial" pitchFamily="34" charset="-122"/>
                <a:cs typeface="Arial" pitchFamily="34" charset="-120"/>
              </a:rPr>
              <a:t>5</a:t>
            </a:r>
            <a:endParaRPr lang="en-US" sz="1500" dirty="0"/>
          </a:p>
        </p:txBody>
      </p:sp>
      <p:sp>
        <p:nvSpPr>
          <p:cNvPr id="28" name="Text 21"/>
          <p:cNvSpPr/>
          <p:nvPr/>
        </p:nvSpPr>
        <p:spPr>
          <a:xfrm>
            <a:off x="7296912" y="3813048"/>
            <a:ext cx="1335024" cy="640080"/>
          </a:xfrm>
          <a:prstGeom prst="rect">
            <a:avLst/>
          </a:prstGeom>
          <a:noFill/>
          <a:ln/>
        </p:spPr>
        <p:txBody>
          <a:bodyPr wrap="square" lIns="0" tIns="0" rIns="0" bIns="0" rtlCol="0" anchor="t"/>
          <a:lstStyle/>
          <a:p>
            <a:pPr marL="0" indent="0" algn="ctr">
              <a:buNone/>
            </a:pPr>
            <a:r>
              <a:rPr lang="en-US" sz="1150" b="1" kern="0" spc="20" dirty="0">
                <a:solidFill>
                  <a:srgbClr val="FFFFFF"/>
                </a:solidFill>
                <a:latin typeface="Arial" pitchFamily="34" charset="0"/>
                <a:ea typeface="Arial" pitchFamily="34" charset="-122"/>
                <a:cs typeface="Arial" pitchFamily="34" charset="-120"/>
              </a:rPr>
              <a:t>SET GOALS</a:t>
            </a:r>
            <a:endParaRPr lang="en-US" sz="1150" dirty="0"/>
          </a:p>
        </p:txBody>
      </p:sp>
      <p:sp>
        <p:nvSpPr>
          <p:cNvPr id="29" name="Shape 22"/>
          <p:cNvSpPr/>
          <p:nvPr/>
        </p:nvSpPr>
        <p:spPr>
          <a:xfrm>
            <a:off x="8869680" y="2286000"/>
            <a:ext cx="1481328" cy="2194560"/>
          </a:xfrm>
          <a:prstGeom prst="roundRect">
            <a:avLst>
              <a:gd name="adj" fmla="val 4938"/>
            </a:avLst>
          </a:prstGeom>
          <a:solidFill>
            <a:srgbClr val="2A2A2A"/>
          </a:solidFill>
          <a:ln/>
          <a:effectLst>
            <a:outerShdw blurRad="88900" dist="38100" dir="2700000" algn="bl" rotWithShape="0">
              <a:srgbClr val="000000">
                <a:alpha val="25000"/>
              </a:srgbClr>
            </a:outerShdw>
          </a:effectLst>
        </p:spPr>
        <p:txBody>
          <a:bodyPr/>
          <a:lstStyle/>
          <a:p>
            <a:endParaRPr lang="en-US"/>
          </a:p>
        </p:txBody>
      </p:sp>
      <p:sp>
        <p:nvSpPr>
          <p:cNvPr id="30" name="Shape 23"/>
          <p:cNvSpPr/>
          <p:nvPr/>
        </p:nvSpPr>
        <p:spPr>
          <a:xfrm>
            <a:off x="9226296" y="2560320"/>
            <a:ext cx="768096" cy="768096"/>
          </a:xfrm>
          <a:prstGeom prst="ellipse">
            <a:avLst/>
          </a:prstGeom>
          <a:solidFill>
            <a:srgbClr val="C0232A"/>
          </a:solidFill>
          <a:ln/>
        </p:spPr>
        <p:txBody>
          <a:bodyPr/>
          <a:lstStyle/>
          <a:p>
            <a:endParaRPr lang="en-US"/>
          </a:p>
        </p:txBody>
      </p:sp>
      <p:pic>
        <p:nvPicPr>
          <p:cNvPr id="31" name="Image 5" descr="preencoded.png"/>
          <p:cNvPicPr>
            <a:picLocks noChangeAspect="1"/>
          </p:cNvPicPr>
          <p:nvPr/>
        </p:nvPicPr>
        <p:blipFill>
          <a:blip r:embed="rId7"/>
          <a:stretch>
            <a:fillRect/>
          </a:stretch>
        </p:blipFill>
        <p:spPr>
          <a:xfrm>
            <a:off x="9400032" y="2734056"/>
            <a:ext cx="420624" cy="420624"/>
          </a:xfrm>
          <a:prstGeom prst="rect">
            <a:avLst/>
          </a:prstGeom>
        </p:spPr>
      </p:pic>
      <p:sp>
        <p:nvSpPr>
          <p:cNvPr id="32" name="Text 24"/>
          <p:cNvSpPr/>
          <p:nvPr/>
        </p:nvSpPr>
        <p:spPr>
          <a:xfrm>
            <a:off x="8869680" y="3493008"/>
            <a:ext cx="1481328" cy="320040"/>
          </a:xfrm>
          <a:prstGeom prst="rect">
            <a:avLst/>
          </a:prstGeom>
          <a:noFill/>
          <a:ln/>
        </p:spPr>
        <p:txBody>
          <a:bodyPr wrap="square" lIns="0" tIns="0" rIns="0" bIns="0" rtlCol="0" anchor="ctr"/>
          <a:lstStyle/>
          <a:p>
            <a:pPr marL="0" indent="0" algn="ctr">
              <a:buNone/>
            </a:pPr>
            <a:r>
              <a:rPr lang="en-US" sz="1500" b="1" dirty="0">
                <a:solidFill>
                  <a:srgbClr val="C0232A"/>
                </a:solidFill>
                <a:latin typeface="Arial" pitchFamily="34" charset="0"/>
                <a:ea typeface="Arial" pitchFamily="34" charset="-122"/>
                <a:cs typeface="Arial" pitchFamily="34" charset="-120"/>
              </a:rPr>
              <a:t>6</a:t>
            </a:r>
            <a:endParaRPr lang="en-US" sz="1500" dirty="0"/>
          </a:p>
        </p:txBody>
      </p:sp>
      <p:sp>
        <p:nvSpPr>
          <p:cNvPr id="33" name="Text 25"/>
          <p:cNvSpPr/>
          <p:nvPr/>
        </p:nvSpPr>
        <p:spPr>
          <a:xfrm>
            <a:off x="8942832" y="3813048"/>
            <a:ext cx="1335024" cy="640080"/>
          </a:xfrm>
          <a:prstGeom prst="rect">
            <a:avLst/>
          </a:prstGeom>
          <a:noFill/>
          <a:ln/>
        </p:spPr>
        <p:txBody>
          <a:bodyPr wrap="square" lIns="0" tIns="0" rIns="0" bIns="0" rtlCol="0" anchor="t"/>
          <a:lstStyle/>
          <a:p>
            <a:pPr marL="0" indent="0" algn="ctr">
              <a:buNone/>
            </a:pPr>
            <a:r>
              <a:rPr lang="en-US" sz="1150" b="1" kern="0" spc="20" dirty="0">
                <a:solidFill>
                  <a:srgbClr val="FFFFFF"/>
                </a:solidFill>
                <a:latin typeface="Arial" pitchFamily="34" charset="0"/>
                <a:ea typeface="Arial" pitchFamily="34" charset="-122"/>
                <a:cs typeface="Arial" pitchFamily="34" charset="-120"/>
              </a:rPr>
              <a:t>PERIODIZE</a:t>
            </a:r>
            <a:endParaRPr lang="en-US" sz="1150" dirty="0"/>
          </a:p>
        </p:txBody>
      </p:sp>
      <p:sp>
        <p:nvSpPr>
          <p:cNvPr id="34" name="Shape 26"/>
          <p:cNvSpPr/>
          <p:nvPr/>
        </p:nvSpPr>
        <p:spPr>
          <a:xfrm>
            <a:off x="10515600" y="2286000"/>
            <a:ext cx="1481328" cy="2194560"/>
          </a:xfrm>
          <a:prstGeom prst="roundRect">
            <a:avLst>
              <a:gd name="adj" fmla="val 4938"/>
            </a:avLst>
          </a:prstGeom>
          <a:solidFill>
            <a:srgbClr val="2A2A2A"/>
          </a:solidFill>
          <a:ln/>
          <a:effectLst>
            <a:outerShdw blurRad="88900" dist="38100" dir="2700000" algn="bl" rotWithShape="0">
              <a:srgbClr val="000000">
                <a:alpha val="25000"/>
              </a:srgbClr>
            </a:outerShdw>
          </a:effectLst>
        </p:spPr>
        <p:txBody>
          <a:bodyPr/>
          <a:lstStyle/>
          <a:p>
            <a:endParaRPr lang="en-US"/>
          </a:p>
        </p:txBody>
      </p:sp>
      <p:sp>
        <p:nvSpPr>
          <p:cNvPr id="35" name="Shape 27"/>
          <p:cNvSpPr/>
          <p:nvPr/>
        </p:nvSpPr>
        <p:spPr>
          <a:xfrm>
            <a:off x="10872216" y="2560320"/>
            <a:ext cx="768096" cy="768096"/>
          </a:xfrm>
          <a:prstGeom prst="ellipse">
            <a:avLst/>
          </a:prstGeom>
          <a:solidFill>
            <a:srgbClr val="707277"/>
          </a:solidFill>
          <a:ln/>
        </p:spPr>
        <p:txBody>
          <a:bodyPr/>
          <a:lstStyle/>
          <a:p>
            <a:endParaRPr lang="en-US"/>
          </a:p>
        </p:txBody>
      </p:sp>
      <p:pic>
        <p:nvPicPr>
          <p:cNvPr id="36" name="Image 6" descr="preencoded.png"/>
          <p:cNvPicPr>
            <a:picLocks noChangeAspect="1"/>
          </p:cNvPicPr>
          <p:nvPr/>
        </p:nvPicPr>
        <p:blipFill>
          <a:blip r:embed="rId8"/>
          <a:stretch>
            <a:fillRect/>
          </a:stretch>
        </p:blipFill>
        <p:spPr>
          <a:xfrm>
            <a:off x="11045952" y="2734056"/>
            <a:ext cx="420624" cy="420624"/>
          </a:xfrm>
          <a:prstGeom prst="rect">
            <a:avLst/>
          </a:prstGeom>
        </p:spPr>
      </p:pic>
      <p:sp>
        <p:nvSpPr>
          <p:cNvPr id="37" name="Text 28"/>
          <p:cNvSpPr/>
          <p:nvPr/>
        </p:nvSpPr>
        <p:spPr>
          <a:xfrm>
            <a:off x="10515600" y="3493008"/>
            <a:ext cx="1481328" cy="320040"/>
          </a:xfrm>
          <a:prstGeom prst="rect">
            <a:avLst/>
          </a:prstGeom>
          <a:noFill/>
          <a:ln/>
        </p:spPr>
        <p:txBody>
          <a:bodyPr wrap="square" lIns="0" tIns="0" rIns="0" bIns="0" rtlCol="0" anchor="ctr"/>
          <a:lstStyle/>
          <a:p>
            <a:pPr marL="0" indent="0" algn="ctr">
              <a:buNone/>
            </a:pPr>
            <a:r>
              <a:rPr lang="en-US" sz="1500" b="1" dirty="0">
                <a:solidFill>
                  <a:srgbClr val="B9BCC0"/>
                </a:solidFill>
                <a:latin typeface="Arial" pitchFamily="34" charset="0"/>
                <a:ea typeface="Arial" pitchFamily="34" charset="-122"/>
                <a:cs typeface="Arial" pitchFamily="34" charset="-120"/>
              </a:rPr>
              <a:t>7</a:t>
            </a:r>
            <a:endParaRPr lang="en-US" sz="1500" dirty="0"/>
          </a:p>
        </p:txBody>
      </p:sp>
      <p:sp>
        <p:nvSpPr>
          <p:cNvPr id="38" name="Text 29"/>
          <p:cNvSpPr/>
          <p:nvPr/>
        </p:nvSpPr>
        <p:spPr>
          <a:xfrm>
            <a:off x="10588752" y="3813048"/>
            <a:ext cx="1335024" cy="640080"/>
          </a:xfrm>
          <a:prstGeom prst="rect">
            <a:avLst/>
          </a:prstGeom>
          <a:noFill/>
          <a:ln/>
        </p:spPr>
        <p:txBody>
          <a:bodyPr wrap="square" lIns="0" tIns="0" rIns="0" bIns="0" rtlCol="0" anchor="t"/>
          <a:lstStyle/>
          <a:p>
            <a:pPr marL="0" indent="0" algn="ctr">
              <a:buNone/>
            </a:pPr>
            <a:r>
              <a:rPr lang="en-US" sz="1150" b="1" kern="0" spc="20" dirty="0">
                <a:solidFill>
                  <a:srgbClr val="FFFFFF"/>
                </a:solidFill>
                <a:latin typeface="Arial" pitchFamily="34" charset="0"/>
                <a:ea typeface="Arial" pitchFamily="34" charset="-122"/>
                <a:cs typeface="Arial" pitchFamily="34" charset="-120"/>
              </a:rPr>
              <a:t>REASSESS</a:t>
            </a:r>
            <a:endParaRPr lang="en-US" sz="1150" dirty="0"/>
          </a:p>
        </p:txBody>
      </p:sp>
      <p:sp>
        <p:nvSpPr>
          <p:cNvPr id="39" name="Text 30"/>
          <p:cNvSpPr/>
          <p:nvPr/>
        </p:nvSpPr>
        <p:spPr>
          <a:xfrm>
            <a:off x="640080" y="4846320"/>
            <a:ext cx="10789920" cy="457200"/>
          </a:xfrm>
          <a:prstGeom prst="rect">
            <a:avLst/>
          </a:prstGeom>
          <a:noFill/>
          <a:ln/>
        </p:spPr>
        <p:txBody>
          <a:bodyPr wrap="square" lIns="0" tIns="0" rIns="0" bIns="0" rtlCol="0" anchor="ctr"/>
          <a:lstStyle/>
          <a:p>
            <a:pPr marL="0" indent="0">
              <a:buNone/>
            </a:pPr>
            <a:r>
              <a:rPr lang="en-US" sz="1500" i="1" dirty="0">
                <a:solidFill>
                  <a:srgbClr val="C9CCD0"/>
                </a:solidFill>
                <a:latin typeface="Arial" pitchFamily="34" charset="0"/>
                <a:ea typeface="Arial" pitchFamily="34" charset="-122"/>
                <a:cs typeface="Arial" pitchFamily="34" charset="-120"/>
              </a:rPr>
              <a:t>Steps 1–6 build the plan. Step 7 feeds back to Step 1 — programming is a loop, not a line.</a:t>
            </a:r>
            <a:endParaRPr lang="en-US" sz="15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59</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Linear, Nonlinear, and Concurrent</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Three ways to sequence and organize volume, intensity, and technique</a:t>
            </a:r>
            <a:endParaRPr lang="en-US" sz="1300" dirty="0"/>
          </a:p>
        </p:txBody>
      </p:sp>
      <p:pic>
        <p:nvPicPr>
          <p:cNvPr id="4" name="Image 0" descr="/sessions/peaceful-trusting-ritchie/mnt/outputs/diagrams_principles/07_linear_nonlinear_concurrent.png"/>
          <p:cNvPicPr>
            <a:picLocks noChangeAspect="1"/>
          </p:cNvPicPr>
          <p:nvPr/>
        </p:nvPicPr>
        <p:blipFill>
          <a:blip r:embed="rId3"/>
          <a:stretch>
            <a:fillRect/>
          </a:stretch>
        </p:blipFill>
        <p:spPr>
          <a:xfrm>
            <a:off x="548640" y="2054242"/>
            <a:ext cx="11094720" cy="3663915"/>
          </a:xfrm>
          <a:prstGeom prst="rect">
            <a:avLst/>
          </a:prstGeom>
        </p:spPr>
      </p:pic>
      <p:sp>
        <p:nvSpPr>
          <p:cNvPr id="5" name="Text 2"/>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6" name="Text 3"/>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4">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 0 · WHERE TO BEGIN</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START WITH THE ATHLETE IN FRONT OF YOU</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01</a:t>
            </a:r>
            <a:endParaRPr lang="en-US" sz="3000" dirty="0"/>
          </a:p>
        </p:txBody>
      </p:sp>
      <p:sp>
        <p:nvSpPr>
          <p:cNvPr id="5" name="Text 3"/>
          <p:cNvSpPr/>
          <p:nvPr/>
        </p:nvSpPr>
        <p:spPr>
          <a:xfrm>
            <a:off x="640080" y="1691640"/>
            <a:ext cx="6766560" cy="640080"/>
          </a:xfrm>
          <a:prstGeom prst="rect">
            <a:avLst/>
          </a:prstGeom>
          <a:noFill/>
          <a:ln/>
        </p:spPr>
        <p:txBody>
          <a:bodyPr wrap="square" lIns="0" tIns="0" rIns="0" bIns="0" rtlCol="0" anchor="ctr"/>
          <a:lstStyle/>
          <a:p>
            <a:pPr marL="0" indent="0">
              <a:buNone/>
            </a:pPr>
            <a:r>
              <a:rPr lang="en-US" sz="1500" dirty="0">
                <a:solidFill>
                  <a:srgbClr val="1C1C1C"/>
                </a:solidFill>
                <a:latin typeface="Arial" pitchFamily="34" charset="0"/>
                <a:ea typeface="Arial" pitchFamily="34" charset="-122"/>
                <a:cs typeface="Arial" pitchFamily="34" charset="-120"/>
              </a:rPr>
              <a:t>Before you write a single set, answer three grounding questions. Your whole program is the answer to these.</a:t>
            </a:r>
            <a:endParaRPr lang="en-US" sz="1500" dirty="0"/>
          </a:p>
        </p:txBody>
      </p:sp>
      <p:sp>
        <p:nvSpPr>
          <p:cNvPr id="6" name="Shape 4"/>
          <p:cNvSpPr/>
          <p:nvPr/>
        </p:nvSpPr>
        <p:spPr>
          <a:xfrm>
            <a:off x="640080" y="2514600"/>
            <a:ext cx="6766560" cy="960120"/>
          </a:xfrm>
          <a:prstGeom prst="roundRect">
            <a:avLst>
              <a:gd name="adj" fmla="val 7619"/>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7" name="Shape 5"/>
          <p:cNvSpPr/>
          <p:nvPr/>
        </p:nvSpPr>
        <p:spPr>
          <a:xfrm>
            <a:off x="868680" y="2743200"/>
            <a:ext cx="502920" cy="502920"/>
          </a:xfrm>
          <a:prstGeom prst="ellipse">
            <a:avLst/>
          </a:prstGeom>
          <a:solidFill>
            <a:srgbClr val="C0232A"/>
          </a:solidFill>
          <a:ln/>
        </p:spPr>
        <p:txBody>
          <a:bodyPr/>
          <a:lstStyle/>
          <a:p>
            <a:endParaRPr lang="en-US"/>
          </a:p>
        </p:txBody>
      </p:sp>
      <p:pic>
        <p:nvPicPr>
          <p:cNvPr id="8" name="Image 0" descr="preencoded.png"/>
          <p:cNvPicPr>
            <a:picLocks noChangeAspect="1"/>
          </p:cNvPicPr>
          <p:nvPr/>
        </p:nvPicPr>
        <p:blipFill>
          <a:blip r:embed="rId2"/>
          <a:stretch>
            <a:fillRect/>
          </a:stretch>
        </p:blipFill>
        <p:spPr>
          <a:xfrm>
            <a:off x="978408" y="2852928"/>
            <a:ext cx="283464" cy="283464"/>
          </a:xfrm>
          <a:prstGeom prst="rect">
            <a:avLst/>
          </a:prstGeom>
        </p:spPr>
      </p:pic>
      <p:sp>
        <p:nvSpPr>
          <p:cNvPr id="9" name="Text 6"/>
          <p:cNvSpPr/>
          <p:nvPr/>
        </p:nvSpPr>
        <p:spPr>
          <a:xfrm>
            <a:off x="1600200" y="2660904"/>
            <a:ext cx="5577840" cy="365760"/>
          </a:xfrm>
          <a:prstGeom prst="rect">
            <a:avLst/>
          </a:prstGeom>
          <a:noFill/>
          <a:ln/>
        </p:spPr>
        <p:txBody>
          <a:bodyPr wrap="square" lIns="0" tIns="0" rIns="0" bIns="0" rtlCol="0" anchor="ctr"/>
          <a:lstStyle/>
          <a:p>
            <a:pPr marL="0" indent="0">
              <a:buNone/>
            </a:pPr>
            <a:r>
              <a:rPr lang="en-US" sz="1500" b="1" kern="0" spc="20" dirty="0">
                <a:solidFill>
                  <a:srgbClr val="1C1C1C"/>
                </a:solidFill>
                <a:latin typeface="Arial" pitchFamily="34" charset="0"/>
                <a:ea typeface="Arial" pitchFamily="34" charset="-122"/>
                <a:cs typeface="Arial" pitchFamily="34" charset="-120"/>
              </a:rPr>
              <a:t>WHO AM I COACHING?</a:t>
            </a:r>
            <a:endParaRPr lang="en-US" sz="1500" dirty="0"/>
          </a:p>
        </p:txBody>
      </p:sp>
      <p:sp>
        <p:nvSpPr>
          <p:cNvPr id="10" name="Text 7"/>
          <p:cNvSpPr/>
          <p:nvPr/>
        </p:nvSpPr>
        <p:spPr>
          <a:xfrm>
            <a:off x="1600200" y="3026664"/>
            <a:ext cx="5669280" cy="36576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Age, training age, maturity, sport, group size, time of year.</a:t>
            </a:r>
            <a:endParaRPr lang="en-US" sz="1250" dirty="0"/>
          </a:p>
        </p:txBody>
      </p:sp>
      <p:sp>
        <p:nvSpPr>
          <p:cNvPr id="11" name="Shape 8"/>
          <p:cNvSpPr/>
          <p:nvPr/>
        </p:nvSpPr>
        <p:spPr>
          <a:xfrm>
            <a:off x="640080" y="3593592"/>
            <a:ext cx="6766560" cy="960120"/>
          </a:xfrm>
          <a:prstGeom prst="roundRect">
            <a:avLst>
              <a:gd name="adj" fmla="val 7619"/>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2" name="Shape 9"/>
          <p:cNvSpPr/>
          <p:nvPr/>
        </p:nvSpPr>
        <p:spPr>
          <a:xfrm>
            <a:off x="868680" y="3822192"/>
            <a:ext cx="502920" cy="502920"/>
          </a:xfrm>
          <a:prstGeom prst="ellipse">
            <a:avLst/>
          </a:prstGeom>
          <a:solidFill>
            <a:srgbClr val="C0232A"/>
          </a:solidFill>
          <a:ln/>
        </p:spPr>
        <p:txBody>
          <a:bodyPr/>
          <a:lstStyle/>
          <a:p>
            <a:endParaRPr lang="en-US"/>
          </a:p>
        </p:txBody>
      </p:sp>
      <p:pic>
        <p:nvPicPr>
          <p:cNvPr id="13" name="Image 1" descr="preencoded.png"/>
          <p:cNvPicPr>
            <a:picLocks noChangeAspect="1"/>
          </p:cNvPicPr>
          <p:nvPr/>
        </p:nvPicPr>
        <p:blipFill>
          <a:blip r:embed="rId3"/>
          <a:stretch>
            <a:fillRect/>
          </a:stretch>
        </p:blipFill>
        <p:spPr>
          <a:xfrm>
            <a:off x="978408" y="3931920"/>
            <a:ext cx="283464" cy="283464"/>
          </a:xfrm>
          <a:prstGeom prst="rect">
            <a:avLst/>
          </a:prstGeom>
        </p:spPr>
      </p:pic>
      <p:sp>
        <p:nvSpPr>
          <p:cNvPr id="14" name="Text 10"/>
          <p:cNvSpPr/>
          <p:nvPr/>
        </p:nvSpPr>
        <p:spPr>
          <a:xfrm>
            <a:off x="1600200" y="3739896"/>
            <a:ext cx="5577840" cy="365760"/>
          </a:xfrm>
          <a:prstGeom prst="rect">
            <a:avLst/>
          </a:prstGeom>
          <a:noFill/>
          <a:ln/>
        </p:spPr>
        <p:txBody>
          <a:bodyPr wrap="square" lIns="0" tIns="0" rIns="0" bIns="0" rtlCol="0" anchor="ctr"/>
          <a:lstStyle/>
          <a:p>
            <a:pPr marL="0" indent="0">
              <a:buNone/>
            </a:pPr>
            <a:r>
              <a:rPr lang="en-US" sz="1500" b="1" kern="0" spc="20" dirty="0">
                <a:solidFill>
                  <a:srgbClr val="1C1C1C"/>
                </a:solidFill>
                <a:latin typeface="Arial" pitchFamily="34" charset="0"/>
                <a:ea typeface="Arial" pitchFamily="34" charset="-122"/>
                <a:cs typeface="Arial" pitchFamily="34" charset="-120"/>
              </a:rPr>
              <a:t>WHAT DO I ACTUALLY HAVE?</a:t>
            </a:r>
            <a:endParaRPr lang="en-US" sz="1500" dirty="0"/>
          </a:p>
        </p:txBody>
      </p:sp>
      <p:sp>
        <p:nvSpPr>
          <p:cNvPr id="15" name="Text 11"/>
          <p:cNvSpPr/>
          <p:nvPr/>
        </p:nvSpPr>
        <p:spPr>
          <a:xfrm>
            <a:off x="1600200" y="4105656"/>
            <a:ext cx="5669280" cy="36576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Equipment, facility, contact time per week, staff-to-athlete ratio.</a:t>
            </a:r>
            <a:endParaRPr lang="en-US" sz="1250" dirty="0"/>
          </a:p>
        </p:txBody>
      </p:sp>
      <p:sp>
        <p:nvSpPr>
          <p:cNvPr id="16" name="Shape 12"/>
          <p:cNvSpPr/>
          <p:nvPr/>
        </p:nvSpPr>
        <p:spPr>
          <a:xfrm>
            <a:off x="640080" y="4672584"/>
            <a:ext cx="6766560" cy="960120"/>
          </a:xfrm>
          <a:prstGeom prst="roundRect">
            <a:avLst>
              <a:gd name="adj" fmla="val 7619"/>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7" name="Shape 13"/>
          <p:cNvSpPr/>
          <p:nvPr/>
        </p:nvSpPr>
        <p:spPr>
          <a:xfrm>
            <a:off x="868680" y="4901184"/>
            <a:ext cx="502920" cy="502920"/>
          </a:xfrm>
          <a:prstGeom prst="ellipse">
            <a:avLst/>
          </a:prstGeom>
          <a:solidFill>
            <a:srgbClr val="C0232A"/>
          </a:solidFill>
          <a:ln/>
        </p:spPr>
        <p:txBody>
          <a:bodyPr/>
          <a:lstStyle/>
          <a:p>
            <a:endParaRPr lang="en-US"/>
          </a:p>
        </p:txBody>
      </p:sp>
      <p:pic>
        <p:nvPicPr>
          <p:cNvPr id="18" name="Image 2" descr="preencoded.png"/>
          <p:cNvPicPr>
            <a:picLocks noChangeAspect="1"/>
          </p:cNvPicPr>
          <p:nvPr/>
        </p:nvPicPr>
        <p:blipFill>
          <a:blip r:embed="rId4"/>
          <a:stretch>
            <a:fillRect/>
          </a:stretch>
        </p:blipFill>
        <p:spPr>
          <a:xfrm>
            <a:off x="978408" y="5010912"/>
            <a:ext cx="283464" cy="283464"/>
          </a:xfrm>
          <a:prstGeom prst="rect">
            <a:avLst/>
          </a:prstGeom>
        </p:spPr>
      </p:pic>
      <p:sp>
        <p:nvSpPr>
          <p:cNvPr id="19" name="Text 14"/>
          <p:cNvSpPr/>
          <p:nvPr/>
        </p:nvSpPr>
        <p:spPr>
          <a:xfrm>
            <a:off x="1600200" y="4818888"/>
            <a:ext cx="5577840" cy="365760"/>
          </a:xfrm>
          <a:prstGeom prst="rect">
            <a:avLst/>
          </a:prstGeom>
          <a:noFill/>
          <a:ln/>
        </p:spPr>
        <p:txBody>
          <a:bodyPr wrap="square" lIns="0" tIns="0" rIns="0" bIns="0" rtlCol="0" anchor="ctr"/>
          <a:lstStyle/>
          <a:p>
            <a:pPr marL="0" indent="0">
              <a:buNone/>
            </a:pPr>
            <a:r>
              <a:rPr lang="en-US" sz="1500" b="1" kern="0" spc="20" dirty="0">
                <a:solidFill>
                  <a:srgbClr val="1C1C1C"/>
                </a:solidFill>
                <a:latin typeface="Arial" pitchFamily="34" charset="0"/>
                <a:ea typeface="Arial" pitchFamily="34" charset="-122"/>
                <a:cs typeface="Arial" pitchFamily="34" charset="-120"/>
              </a:rPr>
              <a:t>WHERE ARE WE GOING?</a:t>
            </a:r>
            <a:endParaRPr lang="en-US" sz="1500" dirty="0"/>
          </a:p>
        </p:txBody>
      </p:sp>
      <p:sp>
        <p:nvSpPr>
          <p:cNvPr id="20" name="Text 15"/>
          <p:cNvSpPr/>
          <p:nvPr/>
        </p:nvSpPr>
        <p:spPr>
          <a:xfrm>
            <a:off x="1600200" y="5184648"/>
            <a:ext cx="5669280" cy="36576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The outcome that defines success for this group, this season.</a:t>
            </a:r>
            <a:endParaRPr lang="en-US" sz="1250" dirty="0"/>
          </a:p>
        </p:txBody>
      </p:sp>
      <p:sp>
        <p:nvSpPr>
          <p:cNvPr id="21" name="Shape 16"/>
          <p:cNvSpPr/>
          <p:nvPr/>
        </p:nvSpPr>
        <p:spPr>
          <a:xfrm>
            <a:off x="7726680" y="2514600"/>
            <a:ext cx="3703320" cy="3163824"/>
          </a:xfrm>
          <a:prstGeom prst="roundRect">
            <a:avLst>
              <a:gd name="adj" fmla="val 2890"/>
            </a:avLst>
          </a:prstGeom>
          <a:solidFill>
            <a:srgbClr val="1C1C1C"/>
          </a:solidFill>
          <a:ln/>
          <a:effectLst>
            <a:outerShdw blurRad="88900" dist="38100" dir="2700000" algn="bl" rotWithShape="0">
              <a:srgbClr val="000000">
                <a:alpha val="20000"/>
              </a:srgbClr>
            </a:outerShdw>
          </a:effectLst>
        </p:spPr>
        <p:txBody>
          <a:bodyPr/>
          <a:lstStyle/>
          <a:p>
            <a:endParaRPr lang="en-US"/>
          </a:p>
        </p:txBody>
      </p:sp>
      <p:pic>
        <p:nvPicPr>
          <p:cNvPr id="22" name="Image 3" descr="preencoded.png"/>
          <p:cNvPicPr>
            <a:picLocks noChangeAspect="1"/>
          </p:cNvPicPr>
          <p:nvPr/>
        </p:nvPicPr>
        <p:blipFill>
          <a:blip r:embed="rId5"/>
          <a:stretch>
            <a:fillRect/>
          </a:stretch>
        </p:blipFill>
        <p:spPr>
          <a:xfrm>
            <a:off x="8046720" y="2834640"/>
            <a:ext cx="548640" cy="548640"/>
          </a:xfrm>
          <a:prstGeom prst="rect">
            <a:avLst/>
          </a:prstGeom>
        </p:spPr>
      </p:pic>
      <p:sp>
        <p:nvSpPr>
          <p:cNvPr id="23" name="Text 17"/>
          <p:cNvSpPr/>
          <p:nvPr/>
        </p:nvSpPr>
        <p:spPr>
          <a:xfrm>
            <a:off x="8046720" y="3520440"/>
            <a:ext cx="3108960" cy="365760"/>
          </a:xfrm>
          <a:prstGeom prst="rect">
            <a:avLst/>
          </a:prstGeom>
          <a:noFill/>
          <a:ln/>
        </p:spPr>
        <p:txBody>
          <a:bodyPr wrap="square" lIns="0" tIns="0" rIns="0" bIns="0" rtlCol="0" anchor="ctr"/>
          <a:lstStyle/>
          <a:p>
            <a:pPr marL="0" indent="0">
              <a:buNone/>
            </a:pPr>
            <a:r>
              <a:rPr lang="en-US" sz="1600" b="1" kern="0" spc="30" dirty="0">
                <a:solidFill>
                  <a:srgbClr val="FFFFFF"/>
                </a:solidFill>
                <a:latin typeface="Arial" pitchFamily="34" charset="0"/>
                <a:ea typeface="Arial" pitchFamily="34" charset="-122"/>
                <a:cs typeface="Arial" pitchFamily="34" charset="-120"/>
              </a:rPr>
              <a:t>COACH'S REALITY CHECK</a:t>
            </a:r>
            <a:endParaRPr lang="en-US" sz="1600" dirty="0"/>
          </a:p>
        </p:txBody>
      </p:sp>
      <p:sp>
        <p:nvSpPr>
          <p:cNvPr id="24" name="Text 18"/>
          <p:cNvSpPr/>
          <p:nvPr/>
        </p:nvSpPr>
        <p:spPr>
          <a:xfrm>
            <a:off x="8046720" y="3931920"/>
            <a:ext cx="3108960" cy="1645920"/>
          </a:xfrm>
          <a:prstGeom prst="rect">
            <a:avLst/>
          </a:prstGeom>
          <a:noFill/>
          <a:ln/>
        </p:spPr>
        <p:txBody>
          <a:bodyPr wrap="square" lIns="0" tIns="0" rIns="0" bIns="0" rtlCol="0" anchor="ctr"/>
          <a:lstStyle/>
          <a:p>
            <a:pPr marL="0" indent="0">
              <a:buNone/>
            </a:pPr>
            <a:r>
              <a:rPr lang="en-US" sz="1400" dirty="0">
                <a:solidFill>
                  <a:srgbClr val="C9CCD0"/>
                </a:solidFill>
                <a:latin typeface="Arial" pitchFamily="34" charset="0"/>
                <a:ea typeface="Arial" pitchFamily="34" charset="-122"/>
                <a:cs typeface="Arial" pitchFamily="34" charset="-120"/>
              </a:rPr>
              <a:t>The best program on paper is worthless if it doesn't fit your gym, your schedule, and your kids. Constraints aren't obstacles — they're your starting data.</a:t>
            </a:r>
            <a:endParaRPr lang="en-US" sz="1400" dirty="0"/>
          </a:p>
        </p:txBody>
      </p:sp>
      <p:sp>
        <p:nvSpPr>
          <p:cNvPr id="25" name="Text 19"/>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60</a:t>
            </a:r>
            <a:endParaRPr lang="en-US" sz="10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7">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CONCEPTS · HUSKER POWER — BRIAN KMITTA II, NEBRASKA VOLLEYBALL</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TEN HUSKER POWER PRINCIPLES</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endParaRPr lang="en-US" sz="3000" dirty="0"/>
          </a:p>
        </p:txBody>
      </p:sp>
      <p:sp>
        <p:nvSpPr>
          <p:cNvPr id="5" name="Shape 3"/>
          <p:cNvSpPr/>
          <p:nvPr/>
        </p:nvSpPr>
        <p:spPr>
          <a:xfrm>
            <a:off x="640080" y="1783080"/>
            <a:ext cx="5349240" cy="3703320"/>
          </a:xfrm>
          <a:prstGeom prst="roundRect">
            <a:avLst>
              <a:gd name="adj" fmla="val 2469"/>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7" name="Text 4"/>
          <p:cNvSpPr/>
          <p:nvPr/>
        </p:nvSpPr>
        <p:spPr>
          <a:xfrm>
            <a:off x="960120" y="2103120"/>
            <a:ext cx="4206240" cy="411480"/>
          </a:xfrm>
          <a:prstGeom prst="rect">
            <a:avLst/>
          </a:prstGeom>
          <a:noFill/>
          <a:ln/>
        </p:spPr>
        <p:txBody>
          <a:bodyPr wrap="square" lIns="0" tIns="0" rIns="0" bIns="0" rtlCol="0" anchor="ctr"/>
          <a:lstStyle/>
          <a:p>
            <a:pPr marL="0" indent="0">
              <a:buNone/>
            </a:pPr>
            <a:r>
              <a:rPr lang="en-US" sz="1800" b="1" kern="0" spc="30" dirty="0">
                <a:solidFill>
                  <a:srgbClr val="212121"/>
                </a:solidFill>
                <a:latin typeface="Arial" pitchFamily="34" charset="0"/>
                <a:ea typeface="Arial" pitchFamily="34" charset="-122"/>
                <a:cs typeface="Arial" pitchFamily="34" charset="-120"/>
              </a:rPr>
              <a:t>PRINCIPLES 1–5</a:t>
            </a:r>
            <a:endParaRPr lang="en-US" sz="1800" dirty="0"/>
          </a:p>
        </p:txBody>
      </p:sp>
      <p:sp>
        <p:nvSpPr>
          <p:cNvPr id="8" name="Text 5"/>
          <p:cNvSpPr/>
          <p:nvPr/>
        </p:nvSpPr>
        <p:spPr>
          <a:xfrm>
            <a:off x="960120" y="2697480"/>
            <a:ext cx="4754880" cy="26517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Multi-joint movements</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Ground-based activities</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Three-dimensional activities</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Explosive training</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Progressive overload</a:t>
            </a:r>
            <a:endParaRPr lang="en-US" sz="1350" dirty="0"/>
          </a:p>
        </p:txBody>
      </p:sp>
      <p:sp>
        <p:nvSpPr>
          <p:cNvPr id="9" name="Shape 6"/>
          <p:cNvSpPr/>
          <p:nvPr/>
        </p:nvSpPr>
        <p:spPr>
          <a:xfrm>
            <a:off x="6172200" y="1783080"/>
            <a:ext cx="5349240" cy="3703320"/>
          </a:xfrm>
          <a:prstGeom prst="roundRect">
            <a:avLst>
              <a:gd name="adj" fmla="val 2469"/>
            </a:avLst>
          </a:prstGeom>
          <a:solidFill>
            <a:srgbClr val="E9EBEC"/>
          </a:solidFill>
          <a:ln/>
          <a:effectLst>
            <a:outerShdw blurRad="88900" dist="38100" dir="2700000" algn="bl" rotWithShape="0">
              <a:srgbClr val="000000">
                <a:alpha val="13000"/>
              </a:srgbClr>
            </a:outerShdw>
          </a:effectLst>
        </p:spPr>
        <p:txBody>
          <a:bodyPr/>
          <a:lstStyle/>
          <a:p>
            <a:endParaRPr lang="en-US"/>
          </a:p>
        </p:txBody>
      </p:sp>
      <p:sp>
        <p:nvSpPr>
          <p:cNvPr id="11" name="Text 7"/>
          <p:cNvSpPr/>
          <p:nvPr/>
        </p:nvSpPr>
        <p:spPr>
          <a:xfrm>
            <a:off x="6492240" y="2103120"/>
            <a:ext cx="4206240" cy="411480"/>
          </a:xfrm>
          <a:prstGeom prst="rect">
            <a:avLst/>
          </a:prstGeom>
          <a:noFill/>
          <a:ln/>
        </p:spPr>
        <p:txBody>
          <a:bodyPr wrap="square" lIns="0" tIns="0" rIns="0" bIns="0" rtlCol="0" anchor="ctr"/>
          <a:lstStyle/>
          <a:p>
            <a:pPr marL="0" indent="0">
              <a:buNone/>
            </a:pPr>
            <a:r>
              <a:rPr lang="en-US" sz="1800" b="1" kern="0" spc="30" dirty="0">
                <a:solidFill>
                  <a:srgbClr val="C0232A"/>
                </a:solidFill>
                <a:latin typeface="Arial" pitchFamily="34" charset="0"/>
                <a:ea typeface="Arial" pitchFamily="34" charset="-122"/>
                <a:cs typeface="Arial" pitchFamily="34" charset="-120"/>
              </a:rPr>
              <a:t>PRINCIPLES 6–10</a:t>
            </a:r>
            <a:endParaRPr lang="en-US" sz="1800" dirty="0"/>
          </a:p>
        </p:txBody>
      </p:sp>
      <p:sp>
        <p:nvSpPr>
          <p:cNvPr id="12" name="Text 8"/>
          <p:cNvSpPr/>
          <p:nvPr/>
        </p:nvSpPr>
        <p:spPr>
          <a:xfrm>
            <a:off x="6492240" y="2697480"/>
            <a:ext cx="4754880" cy="26517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Seasonal application</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Split program</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Heavy-light system</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Interval training</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Correct energy system</a:t>
            </a:r>
            <a:endParaRPr lang="en-US" sz="1350" dirty="0"/>
          </a:p>
        </p:txBody>
      </p:sp>
      <p:sp>
        <p:nvSpPr>
          <p:cNvPr id="13" name="Text 9"/>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61</a:t>
            </a:r>
            <a:endParaRPr lang="en-US" sz="10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8">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CONCEPTS · PRINCIPLES OF TRAINING</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FOUR PRINCIPLES BEHIND EVERY PROGRAM</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endParaRPr lang="en-US" sz="3000" dirty="0"/>
          </a:p>
        </p:txBody>
      </p:sp>
      <p:sp>
        <p:nvSpPr>
          <p:cNvPr id="5" name="Text 3"/>
          <p:cNvSpPr/>
          <p:nvPr/>
        </p:nvSpPr>
        <p:spPr>
          <a:xfrm>
            <a:off x="640080" y="1691640"/>
            <a:ext cx="10607040" cy="640080"/>
          </a:xfrm>
          <a:prstGeom prst="rect">
            <a:avLst/>
          </a:prstGeom>
          <a:noFill/>
          <a:ln/>
        </p:spPr>
        <p:txBody>
          <a:bodyPr wrap="square" lIns="0" tIns="0" rIns="0" bIns="0" rtlCol="0" anchor="ctr"/>
          <a:lstStyle/>
          <a:p>
            <a:pPr marL="0" indent="0">
              <a:buNone/>
            </a:pPr>
            <a:r>
              <a:rPr lang="en-US" sz="1500" dirty="0">
                <a:solidFill>
                  <a:srgbClr val="1C1C1C"/>
                </a:solidFill>
                <a:latin typeface="Arial" pitchFamily="34" charset="0"/>
                <a:ea typeface="Arial" pitchFamily="34" charset="-122"/>
                <a:cs typeface="Arial" pitchFamily="34" charset="-120"/>
              </a:rPr>
              <a:t>The concepts underneath everything that follows — each one gets its own methods on the next slides.</a:t>
            </a:r>
            <a:endParaRPr lang="en-US" sz="1500" dirty="0"/>
          </a:p>
        </p:txBody>
      </p:sp>
      <p:sp>
        <p:nvSpPr>
          <p:cNvPr id="6" name="Shape 4"/>
          <p:cNvSpPr/>
          <p:nvPr/>
        </p:nvSpPr>
        <p:spPr>
          <a:xfrm>
            <a:off x="640080" y="2514600"/>
            <a:ext cx="2670048" cy="2423160"/>
          </a:xfrm>
          <a:prstGeom prst="roundRect">
            <a:avLst>
              <a:gd name="adj" fmla="val 3774"/>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7" name="Shape 5"/>
          <p:cNvSpPr/>
          <p:nvPr/>
        </p:nvSpPr>
        <p:spPr>
          <a:xfrm>
            <a:off x="914400" y="2788920"/>
            <a:ext cx="685800" cy="685800"/>
          </a:xfrm>
          <a:prstGeom prst="ellipse">
            <a:avLst/>
          </a:prstGeom>
          <a:solidFill>
            <a:srgbClr val="C0232A"/>
          </a:solidFill>
          <a:ln/>
        </p:spPr>
        <p:txBody>
          <a:bodyPr/>
          <a:lstStyle/>
          <a:p>
            <a:endParaRPr lang="en-US"/>
          </a:p>
        </p:txBody>
      </p:sp>
      <p:pic>
        <p:nvPicPr>
          <p:cNvPr id="8" name="Image 0" descr="preencoded.png"/>
          <p:cNvPicPr>
            <a:picLocks noChangeAspect="1"/>
          </p:cNvPicPr>
          <p:nvPr/>
        </p:nvPicPr>
        <p:blipFill>
          <a:blip r:embed="rId2"/>
          <a:stretch>
            <a:fillRect/>
          </a:stretch>
        </p:blipFill>
        <p:spPr>
          <a:xfrm>
            <a:off x="1074420" y="2948940"/>
            <a:ext cx="365760" cy="365760"/>
          </a:xfrm>
          <a:prstGeom prst="rect">
            <a:avLst/>
          </a:prstGeom>
        </p:spPr>
      </p:pic>
      <p:sp>
        <p:nvSpPr>
          <p:cNvPr id="9" name="Text 6"/>
          <p:cNvSpPr/>
          <p:nvPr/>
        </p:nvSpPr>
        <p:spPr>
          <a:xfrm>
            <a:off x="914400" y="3611880"/>
            <a:ext cx="2194560" cy="365760"/>
          </a:xfrm>
          <a:prstGeom prst="rect">
            <a:avLst/>
          </a:prstGeom>
          <a:noFill/>
          <a:ln/>
        </p:spPr>
        <p:txBody>
          <a:bodyPr wrap="square" lIns="0" tIns="0" rIns="0" bIns="0" rtlCol="0" anchor="ctr"/>
          <a:lstStyle/>
          <a:p>
            <a:pPr marL="0" indent="0">
              <a:buNone/>
            </a:pPr>
            <a:r>
              <a:rPr lang="en-US" sz="1600" b="1" kern="0" spc="20" dirty="0">
                <a:solidFill>
                  <a:srgbClr val="1C1C1C"/>
                </a:solidFill>
                <a:latin typeface="Arial" pitchFamily="34" charset="0"/>
                <a:ea typeface="Arial" pitchFamily="34" charset="-122"/>
                <a:cs typeface="Arial" pitchFamily="34" charset="-120"/>
              </a:rPr>
              <a:t>SPECIFICITY</a:t>
            </a:r>
            <a:endParaRPr lang="en-US" sz="1600" dirty="0"/>
          </a:p>
        </p:txBody>
      </p:sp>
      <p:sp>
        <p:nvSpPr>
          <p:cNvPr id="10" name="Text 7"/>
          <p:cNvSpPr/>
          <p:nvPr/>
        </p:nvSpPr>
        <p:spPr>
          <a:xfrm>
            <a:off x="914400" y="3995928"/>
            <a:ext cx="2240280" cy="91440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Train what you want to improve — adaptations match the stimulus you apply.</a:t>
            </a:r>
            <a:endParaRPr lang="en-US" sz="1250" dirty="0"/>
          </a:p>
        </p:txBody>
      </p:sp>
      <p:sp>
        <p:nvSpPr>
          <p:cNvPr id="11" name="Shape 8"/>
          <p:cNvSpPr/>
          <p:nvPr/>
        </p:nvSpPr>
        <p:spPr>
          <a:xfrm>
            <a:off x="3447288" y="2514600"/>
            <a:ext cx="2670048" cy="2423160"/>
          </a:xfrm>
          <a:prstGeom prst="roundRect">
            <a:avLst>
              <a:gd name="adj" fmla="val 3774"/>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2" name="Shape 9"/>
          <p:cNvSpPr/>
          <p:nvPr/>
        </p:nvSpPr>
        <p:spPr>
          <a:xfrm>
            <a:off x="3721608" y="2788920"/>
            <a:ext cx="685800" cy="685800"/>
          </a:xfrm>
          <a:prstGeom prst="ellipse">
            <a:avLst/>
          </a:prstGeom>
          <a:solidFill>
            <a:srgbClr val="C0232A"/>
          </a:solidFill>
          <a:ln/>
        </p:spPr>
        <p:txBody>
          <a:bodyPr/>
          <a:lstStyle/>
          <a:p>
            <a:endParaRPr lang="en-US"/>
          </a:p>
        </p:txBody>
      </p:sp>
      <p:pic>
        <p:nvPicPr>
          <p:cNvPr id="13" name="Image 1" descr="preencoded.png"/>
          <p:cNvPicPr>
            <a:picLocks noChangeAspect="1"/>
          </p:cNvPicPr>
          <p:nvPr/>
        </p:nvPicPr>
        <p:blipFill>
          <a:blip r:embed="rId3"/>
          <a:stretch>
            <a:fillRect/>
          </a:stretch>
        </p:blipFill>
        <p:spPr>
          <a:xfrm>
            <a:off x="3881628" y="2948940"/>
            <a:ext cx="365760" cy="365760"/>
          </a:xfrm>
          <a:prstGeom prst="rect">
            <a:avLst/>
          </a:prstGeom>
        </p:spPr>
      </p:pic>
      <p:sp>
        <p:nvSpPr>
          <p:cNvPr id="14" name="Text 10"/>
          <p:cNvSpPr/>
          <p:nvPr/>
        </p:nvSpPr>
        <p:spPr>
          <a:xfrm>
            <a:off x="3721608" y="3611880"/>
            <a:ext cx="2194560" cy="365760"/>
          </a:xfrm>
          <a:prstGeom prst="rect">
            <a:avLst/>
          </a:prstGeom>
          <a:noFill/>
          <a:ln/>
        </p:spPr>
        <p:txBody>
          <a:bodyPr wrap="square" lIns="0" tIns="0" rIns="0" bIns="0" rtlCol="0" anchor="ctr"/>
          <a:lstStyle/>
          <a:p>
            <a:pPr marL="0" indent="0">
              <a:buNone/>
            </a:pPr>
            <a:r>
              <a:rPr lang="en-US" sz="1600" b="1" kern="0" spc="20" dirty="0">
                <a:solidFill>
                  <a:srgbClr val="1C1C1C"/>
                </a:solidFill>
                <a:latin typeface="Arial" pitchFamily="34" charset="0"/>
                <a:ea typeface="Arial" pitchFamily="34" charset="-122"/>
                <a:cs typeface="Arial" pitchFamily="34" charset="-120"/>
              </a:rPr>
              <a:t>PERIODIZATION</a:t>
            </a:r>
            <a:endParaRPr lang="en-US" sz="1600" dirty="0"/>
          </a:p>
        </p:txBody>
      </p:sp>
      <p:sp>
        <p:nvSpPr>
          <p:cNvPr id="15" name="Text 11"/>
          <p:cNvSpPr/>
          <p:nvPr/>
        </p:nvSpPr>
        <p:spPr>
          <a:xfrm>
            <a:off x="3721608" y="3995928"/>
            <a:ext cx="2240280" cy="91440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Plan training over time so athletes peak when it matters most.</a:t>
            </a:r>
            <a:endParaRPr lang="en-US" sz="1250" dirty="0"/>
          </a:p>
        </p:txBody>
      </p:sp>
      <p:sp>
        <p:nvSpPr>
          <p:cNvPr id="16" name="Shape 12"/>
          <p:cNvSpPr/>
          <p:nvPr/>
        </p:nvSpPr>
        <p:spPr>
          <a:xfrm>
            <a:off x="6254496" y="2514600"/>
            <a:ext cx="2670048" cy="2423160"/>
          </a:xfrm>
          <a:prstGeom prst="roundRect">
            <a:avLst>
              <a:gd name="adj" fmla="val 3774"/>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7" name="Shape 13"/>
          <p:cNvSpPr/>
          <p:nvPr/>
        </p:nvSpPr>
        <p:spPr>
          <a:xfrm>
            <a:off x="6528816" y="2788920"/>
            <a:ext cx="685800" cy="685800"/>
          </a:xfrm>
          <a:prstGeom prst="ellipse">
            <a:avLst/>
          </a:prstGeom>
          <a:solidFill>
            <a:srgbClr val="C0232A"/>
          </a:solidFill>
          <a:ln/>
        </p:spPr>
        <p:txBody>
          <a:bodyPr/>
          <a:lstStyle/>
          <a:p>
            <a:endParaRPr lang="en-US"/>
          </a:p>
        </p:txBody>
      </p:sp>
      <p:pic>
        <p:nvPicPr>
          <p:cNvPr id="18" name="Image 2" descr="preencoded.png"/>
          <p:cNvPicPr>
            <a:picLocks noChangeAspect="1"/>
          </p:cNvPicPr>
          <p:nvPr/>
        </p:nvPicPr>
        <p:blipFill>
          <a:blip r:embed="rId4"/>
          <a:stretch>
            <a:fillRect/>
          </a:stretch>
        </p:blipFill>
        <p:spPr>
          <a:xfrm>
            <a:off x="6688836" y="2948940"/>
            <a:ext cx="365760" cy="365760"/>
          </a:xfrm>
          <a:prstGeom prst="rect">
            <a:avLst/>
          </a:prstGeom>
        </p:spPr>
      </p:pic>
      <p:sp>
        <p:nvSpPr>
          <p:cNvPr id="19" name="Text 14"/>
          <p:cNvSpPr/>
          <p:nvPr/>
        </p:nvSpPr>
        <p:spPr>
          <a:xfrm>
            <a:off x="6528816" y="3611880"/>
            <a:ext cx="2194560" cy="365760"/>
          </a:xfrm>
          <a:prstGeom prst="rect">
            <a:avLst/>
          </a:prstGeom>
          <a:noFill/>
          <a:ln/>
        </p:spPr>
        <p:txBody>
          <a:bodyPr wrap="square" lIns="0" tIns="0" rIns="0" bIns="0" rtlCol="0" anchor="ctr"/>
          <a:lstStyle/>
          <a:p>
            <a:pPr marL="0" indent="0">
              <a:buNone/>
            </a:pPr>
            <a:r>
              <a:rPr lang="en-US" sz="1600" b="1" kern="0" spc="20" dirty="0">
                <a:solidFill>
                  <a:srgbClr val="1C1C1C"/>
                </a:solidFill>
                <a:latin typeface="Arial" pitchFamily="34" charset="0"/>
                <a:ea typeface="Arial" pitchFamily="34" charset="-122"/>
                <a:cs typeface="Arial" pitchFamily="34" charset="-120"/>
              </a:rPr>
              <a:t>OVERLOAD</a:t>
            </a:r>
            <a:endParaRPr lang="en-US" sz="1600" dirty="0"/>
          </a:p>
        </p:txBody>
      </p:sp>
      <p:sp>
        <p:nvSpPr>
          <p:cNvPr id="20" name="Text 15"/>
          <p:cNvSpPr/>
          <p:nvPr/>
        </p:nvSpPr>
        <p:spPr>
          <a:xfrm>
            <a:off x="6528816" y="3995928"/>
            <a:ext cx="2240280" cy="91440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Progressively raise intensity, volume, or complexity to force new adaptation.</a:t>
            </a:r>
            <a:endParaRPr lang="en-US" sz="1250" dirty="0"/>
          </a:p>
        </p:txBody>
      </p:sp>
      <p:sp>
        <p:nvSpPr>
          <p:cNvPr id="21" name="Shape 16"/>
          <p:cNvSpPr/>
          <p:nvPr/>
        </p:nvSpPr>
        <p:spPr>
          <a:xfrm>
            <a:off x="9061704" y="2514600"/>
            <a:ext cx="2670048" cy="2423160"/>
          </a:xfrm>
          <a:prstGeom prst="roundRect">
            <a:avLst>
              <a:gd name="adj" fmla="val 3774"/>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2" name="Shape 17"/>
          <p:cNvSpPr/>
          <p:nvPr/>
        </p:nvSpPr>
        <p:spPr>
          <a:xfrm>
            <a:off x="9336024" y="2788920"/>
            <a:ext cx="685800" cy="685800"/>
          </a:xfrm>
          <a:prstGeom prst="ellipse">
            <a:avLst/>
          </a:prstGeom>
          <a:solidFill>
            <a:srgbClr val="C0232A"/>
          </a:solidFill>
          <a:ln/>
        </p:spPr>
        <p:txBody>
          <a:bodyPr/>
          <a:lstStyle/>
          <a:p>
            <a:endParaRPr lang="en-US"/>
          </a:p>
        </p:txBody>
      </p:sp>
      <p:pic>
        <p:nvPicPr>
          <p:cNvPr id="23" name="Image 3" descr="preencoded.png"/>
          <p:cNvPicPr>
            <a:picLocks noChangeAspect="1"/>
          </p:cNvPicPr>
          <p:nvPr/>
        </p:nvPicPr>
        <p:blipFill>
          <a:blip r:embed="rId5"/>
          <a:stretch>
            <a:fillRect/>
          </a:stretch>
        </p:blipFill>
        <p:spPr>
          <a:xfrm>
            <a:off x="9496044" y="2948940"/>
            <a:ext cx="365760" cy="365760"/>
          </a:xfrm>
          <a:prstGeom prst="rect">
            <a:avLst/>
          </a:prstGeom>
        </p:spPr>
      </p:pic>
      <p:sp>
        <p:nvSpPr>
          <p:cNvPr id="24" name="Text 18"/>
          <p:cNvSpPr/>
          <p:nvPr/>
        </p:nvSpPr>
        <p:spPr>
          <a:xfrm>
            <a:off x="9336024" y="3611880"/>
            <a:ext cx="2194560" cy="365760"/>
          </a:xfrm>
          <a:prstGeom prst="rect">
            <a:avLst/>
          </a:prstGeom>
          <a:noFill/>
          <a:ln/>
        </p:spPr>
        <p:txBody>
          <a:bodyPr wrap="square" lIns="0" tIns="0" rIns="0" bIns="0" rtlCol="0" anchor="ctr"/>
          <a:lstStyle/>
          <a:p>
            <a:pPr marL="0" indent="0">
              <a:buNone/>
            </a:pPr>
            <a:r>
              <a:rPr lang="en-US" sz="1600" b="1" kern="0" spc="20" dirty="0">
                <a:solidFill>
                  <a:srgbClr val="1C1C1C"/>
                </a:solidFill>
                <a:latin typeface="Arial" pitchFamily="34" charset="0"/>
                <a:ea typeface="Arial" pitchFamily="34" charset="-122"/>
                <a:cs typeface="Arial" pitchFamily="34" charset="-120"/>
              </a:rPr>
              <a:t>PROGRESSION</a:t>
            </a:r>
            <a:endParaRPr lang="en-US" sz="1600" dirty="0"/>
          </a:p>
        </p:txBody>
      </p:sp>
      <p:sp>
        <p:nvSpPr>
          <p:cNvPr id="25" name="Text 19"/>
          <p:cNvSpPr/>
          <p:nvPr/>
        </p:nvSpPr>
        <p:spPr>
          <a:xfrm>
            <a:off x="9336024" y="3995928"/>
            <a:ext cx="2240280" cy="91440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The program evolves as the athlete does — simple before complex.</a:t>
            </a:r>
            <a:endParaRPr lang="en-US" sz="1250" dirty="0"/>
          </a:p>
        </p:txBody>
      </p:sp>
      <p:sp>
        <p:nvSpPr>
          <p:cNvPr id="26" name="Text 20"/>
          <p:cNvSpPr/>
          <p:nvPr/>
        </p:nvSpPr>
        <p:spPr>
          <a:xfrm>
            <a:off x="640080" y="5166360"/>
            <a:ext cx="10789920" cy="365760"/>
          </a:xfrm>
          <a:prstGeom prst="rect">
            <a:avLst/>
          </a:prstGeom>
          <a:noFill/>
          <a:ln/>
        </p:spPr>
        <p:txBody>
          <a:bodyPr wrap="square" lIns="0" tIns="0" rIns="0" bIns="0" rtlCol="0" anchor="ctr"/>
          <a:lstStyle/>
          <a:p>
            <a:pPr marL="0" indent="0">
              <a:buNone/>
            </a:pPr>
            <a:r>
              <a:rPr lang="en-US" sz="1500" b="1" dirty="0">
                <a:solidFill>
                  <a:srgbClr val="C0232A"/>
                </a:solidFill>
                <a:latin typeface="Arial" pitchFamily="34" charset="0"/>
                <a:ea typeface="Arial" pitchFamily="34" charset="-122"/>
                <a:cs typeface="Arial" pitchFamily="34" charset="-120"/>
              </a:rPr>
              <a:t>ONE THREAD.  </a:t>
            </a:r>
            <a:r>
              <a:rPr lang="en-US" sz="1500" dirty="0">
                <a:solidFill>
                  <a:srgbClr val="1C1C1C"/>
                </a:solidFill>
                <a:latin typeface="Arial" pitchFamily="34" charset="0"/>
                <a:ea typeface="Arial" pitchFamily="34" charset="-122"/>
                <a:cs typeface="Arial" pitchFamily="34" charset="-120"/>
              </a:rPr>
              <a:t>Every method and program later in this deck traces back to these four principles.</a:t>
            </a:r>
            <a:endParaRPr lang="en-US" sz="1500" dirty="0"/>
          </a:p>
        </p:txBody>
      </p:sp>
      <p:sp>
        <p:nvSpPr>
          <p:cNvPr id="27" name="Text 21"/>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62</a:t>
            </a:r>
            <a:endParaRPr lang="en-US" sz="10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7">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CONCEPTS · SPECIFICITY</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SPECIFICITY: TRAIN WHAT YOU WANT TO IMPROVE</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endParaRPr lang="en-US" sz="3000" dirty="0"/>
          </a:p>
        </p:txBody>
      </p:sp>
      <p:sp>
        <p:nvSpPr>
          <p:cNvPr id="5" name="Shape 3"/>
          <p:cNvSpPr/>
          <p:nvPr/>
        </p:nvSpPr>
        <p:spPr>
          <a:xfrm>
            <a:off x="640080" y="1783080"/>
            <a:ext cx="5349240" cy="3703320"/>
          </a:xfrm>
          <a:prstGeom prst="roundRect">
            <a:avLst>
              <a:gd name="adj" fmla="val 2469"/>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7" name="Text 4"/>
          <p:cNvSpPr/>
          <p:nvPr/>
        </p:nvSpPr>
        <p:spPr>
          <a:xfrm>
            <a:off x="960120" y="2103120"/>
            <a:ext cx="4206240" cy="411480"/>
          </a:xfrm>
          <a:prstGeom prst="rect">
            <a:avLst/>
          </a:prstGeom>
          <a:noFill/>
          <a:ln/>
        </p:spPr>
        <p:txBody>
          <a:bodyPr wrap="square" lIns="0" tIns="0" rIns="0" bIns="0" rtlCol="0" anchor="ctr"/>
          <a:lstStyle/>
          <a:p>
            <a:pPr marL="0" indent="0">
              <a:buNone/>
            </a:pPr>
            <a:r>
              <a:rPr lang="en-US" sz="1800" b="1" kern="0" spc="30" dirty="0">
                <a:solidFill>
                  <a:srgbClr val="212121"/>
                </a:solidFill>
                <a:latin typeface="Arial" pitchFamily="34" charset="0"/>
                <a:ea typeface="Arial" pitchFamily="34" charset="-122"/>
                <a:cs typeface="Arial" pitchFamily="34" charset="-120"/>
              </a:rPr>
              <a:t>THE CONCEPT</a:t>
            </a:r>
            <a:endParaRPr lang="en-US" sz="1800" dirty="0"/>
          </a:p>
        </p:txBody>
      </p:sp>
      <p:sp>
        <p:nvSpPr>
          <p:cNvPr id="8" name="Text 5"/>
          <p:cNvSpPr/>
          <p:nvPr/>
        </p:nvSpPr>
        <p:spPr>
          <a:xfrm>
            <a:off x="960120" y="2697480"/>
            <a:ext cx="4754880" cy="26517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Adaptations are specific to the stimulus applied</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For team sports, training must mimic the demands of the sport</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Every method starts with the question: what does the sport ask for?</a:t>
            </a:r>
            <a:endParaRPr lang="en-US" sz="1350" dirty="0"/>
          </a:p>
        </p:txBody>
      </p:sp>
      <p:sp>
        <p:nvSpPr>
          <p:cNvPr id="9" name="Shape 6"/>
          <p:cNvSpPr/>
          <p:nvPr/>
        </p:nvSpPr>
        <p:spPr>
          <a:xfrm>
            <a:off x="6172200" y="1783080"/>
            <a:ext cx="5349240" cy="3703320"/>
          </a:xfrm>
          <a:prstGeom prst="roundRect">
            <a:avLst>
              <a:gd name="adj" fmla="val 2469"/>
            </a:avLst>
          </a:prstGeom>
          <a:solidFill>
            <a:srgbClr val="E9EBEC"/>
          </a:solidFill>
          <a:ln/>
          <a:effectLst>
            <a:outerShdw blurRad="88900" dist="38100" dir="2700000" algn="bl" rotWithShape="0">
              <a:srgbClr val="000000">
                <a:alpha val="13000"/>
              </a:srgbClr>
            </a:outerShdw>
          </a:effectLst>
        </p:spPr>
        <p:txBody>
          <a:bodyPr/>
          <a:lstStyle/>
          <a:p>
            <a:endParaRPr lang="en-US"/>
          </a:p>
        </p:txBody>
      </p:sp>
      <p:sp>
        <p:nvSpPr>
          <p:cNvPr id="11" name="Text 7"/>
          <p:cNvSpPr/>
          <p:nvPr/>
        </p:nvSpPr>
        <p:spPr>
          <a:xfrm>
            <a:off x="6492240" y="2103120"/>
            <a:ext cx="4206240" cy="411480"/>
          </a:xfrm>
          <a:prstGeom prst="rect">
            <a:avLst/>
          </a:prstGeom>
          <a:noFill/>
          <a:ln/>
        </p:spPr>
        <p:txBody>
          <a:bodyPr wrap="square" lIns="0" tIns="0" rIns="0" bIns="0" rtlCol="0" anchor="ctr"/>
          <a:lstStyle/>
          <a:p>
            <a:pPr marL="0" indent="0">
              <a:buNone/>
            </a:pPr>
            <a:r>
              <a:rPr lang="en-US" sz="1800" b="1" kern="0" spc="30" dirty="0">
                <a:solidFill>
                  <a:srgbClr val="C0232A"/>
                </a:solidFill>
                <a:latin typeface="Arial" pitchFamily="34" charset="0"/>
                <a:ea typeface="Arial" pitchFamily="34" charset="-122"/>
                <a:cs typeface="Arial" pitchFamily="34" charset="-120"/>
              </a:rPr>
              <a:t>THE METHODS</a:t>
            </a:r>
            <a:endParaRPr lang="en-US" sz="1800" dirty="0"/>
          </a:p>
        </p:txBody>
      </p:sp>
      <p:sp>
        <p:nvSpPr>
          <p:cNvPr id="12" name="Text 8"/>
          <p:cNvSpPr/>
          <p:nvPr/>
        </p:nvSpPr>
        <p:spPr>
          <a:xfrm>
            <a:off x="6492240" y="2697480"/>
            <a:ext cx="4754880" cy="26517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Strength — muscle actions, ground-based, multi-joint</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Speed — maximal intensity</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Agility / COD — movement patterns of the sport</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Jumps / plyo — force vectors</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Conditioning — energy system demands</a:t>
            </a:r>
            <a:endParaRPr lang="en-US" sz="1350" dirty="0"/>
          </a:p>
        </p:txBody>
      </p:sp>
      <p:sp>
        <p:nvSpPr>
          <p:cNvPr id="13" name="Text 9"/>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63</a:t>
            </a:r>
            <a:endParaRPr lang="en-US" sz="10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7">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CONCEPTS · PROGRESSIVE OVERLOAD</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PROGRESSIVE OVERLOAD: STRESS, ADAPT, REPEAT</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endParaRPr lang="en-US" sz="3000" dirty="0"/>
          </a:p>
        </p:txBody>
      </p:sp>
      <p:sp>
        <p:nvSpPr>
          <p:cNvPr id="5" name="Shape 3"/>
          <p:cNvSpPr/>
          <p:nvPr/>
        </p:nvSpPr>
        <p:spPr>
          <a:xfrm>
            <a:off x="640080" y="1783080"/>
            <a:ext cx="5349240" cy="3703320"/>
          </a:xfrm>
          <a:prstGeom prst="roundRect">
            <a:avLst>
              <a:gd name="adj" fmla="val 2469"/>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7" name="Text 4"/>
          <p:cNvSpPr/>
          <p:nvPr/>
        </p:nvSpPr>
        <p:spPr>
          <a:xfrm>
            <a:off x="960120" y="2103120"/>
            <a:ext cx="4206240" cy="411480"/>
          </a:xfrm>
          <a:prstGeom prst="rect">
            <a:avLst/>
          </a:prstGeom>
          <a:noFill/>
          <a:ln/>
        </p:spPr>
        <p:txBody>
          <a:bodyPr wrap="square" lIns="0" tIns="0" rIns="0" bIns="0" rtlCol="0" anchor="ctr"/>
          <a:lstStyle/>
          <a:p>
            <a:pPr marL="0" indent="0">
              <a:buNone/>
            </a:pPr>
            <a:r>
              <a:rPr lang="en-US" sz="1800" b="1" kern="0" spc="30" dirty="0">
                <a:solidFill>
                  <a:srgbClr val="212121"/>
                </a:solidFill>
                <a:latin typeface="Arial" pitchFamily="34" charset="0"/>
                <a:ea typeface="Arial" pitchFamily="34" charset="-122"/>
                <a:cs typeface="Arial" pitchFamily="34" charset="-120"/>
              </a:rPr>
              <a:t>THE CONCEPT</a:t>
            </a:r>
            <a:endParaRPr lang="en-US" sz="1800" dirty="0"/>
          </a:p>
        </p:txBody>
      </p:sp>
      <p:sp>
        <p:nvSpPr>
          <p:cNvPr id="8" name="Text 5"/>
          <p:cNvSpPr/>
          <p:nvPr/>
        </p:nvSpPr>
        <p:spPr>
          <a:xfrm>
            <a:off x="960120" y="2697480"/>
            <a:ext cx="4754880" cy="26517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Systematically increase intensity, volume, or complexity</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The body adapts to stress — the stimulus must keep rising to drive new adaptation</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Progress the dose, not just the effort</a:t>
            </a:r>
            <a:endParaRPr lang="en-US" sz="1350" dirty="0"/>
          </a:p>
        </p:txBody>
      </p:sp>
      <p:sp>
        <p:nvSpPr>
          <p:cNvPr id="9" name="Shape 6"/>
          <p:cNvSpPr/>
          <p:nvPr/>
        </p:nvSpPr>
        <p:spPr>
          <a:xfrm>
            <a:off x="6172200" y="1783080"/>
            <a:ext cx="5349240" cy="3703320"/>
          </a:xfrm>
          <a:prstGeom prst="roundRect">
            <a:avLst>
              <a:gd name="adj" fmla="val 2469"/>
            </a:avLst>
          </a:prstGeom>
          <a:solidFill>
            <a:srgbClr val="E9EBEC"/>
          </a:solidFill>
          <a:ln/>
          <a:effectLst>
            <a:outerShdw blurRad="88900" dist="38100" dir="2700000" algn="bl" rotWithShape="0">
              <a:srgbClr val="000000">
                <a:alpha val="13000"/>
              </a:srgbClr>
            </a:outerShdw>
          </a:effectLst>
        </p:spPr>
        <p:txBody>
          <a:bodyPr/>
          <a:lstStyle/>
          <a:p>
            <a:endParaRPr lang="en-US"/>
          </a:p>
        </p:txBody>
      </p:sp>
      <p:sp>
        <p:nvSpPr>
          <p:cNvPr id="11" name="Text 7"/>
          <p:cNvSpPr/>
          <p:nvPr/>
        </p:nvSpPr>
        <p:spPr>
          <a:xfrm>
            <a:off x="6492240" y="2103120"/>
            <a:ext cx="4206240" cy="411480"/>
          </a:xfrm>
          <a:prstGeom prst="rect">
            <a:avLst/>
          </a:prstGeom>
          <a:noFill/>
          <a:ln/>
        </p:spPr>
        <p:txBody>
          <a:bodyPr wrap="square" lIns="0" tIns="0" rIns="0" bIns="0" rtlCol="0" anchor="ctr"/>
          <a:lstStyle/>
          <a:p>
            <a:pPr marL="0" indent="0">
              <a:buNone/>
            </a:pPr>
            <a:r>
              <a:rPr lang="en-US" sz="1800" b="1" kern="0" spc="30" dirty="0">
                <a:solidFill>
                  <a:srgbClr val="C0232A"/>
                </a:solidFill>
                <a:latin typeface="Arial" pitchFamily="34" charset="0"/>
                <a:ea typeface="Arial" pitchFamily="34" charset="-122"/>
                <a:cs typeface="Arial" pitchFamily="34" charset="-120"/>
              </a:rPr>
              <a:t>THE METHODS</a:t>
            </a:r>
            <a:endParaRPr lang="en-US" sz="1800" dirty="0"/>
          </a:p>
        </p:txBody>
      </p:sp>
      <p:sp>
        <p:nvSpPr>
          <p:cNvPr id="12" name="Text 8"/>
          <p:cNvSpPr/>
          <p:nvPr/>
        </p:nvSpPr>
        <p:spPr>
          <a:xfrm>
            <a:off x="6492240" y="2697480"/>
            <a:ext cx="4754880" cy="26517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Strength — heavy-light system</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Speed — short to long</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Agility / COD — simple to complex</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Jumps / plyo — low-level rhythmic to high power output</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Conditioning — low volume to high-output repeat sprints</a:t>
            </a:r>
            <a:endParaRPr lang="en-US" sz="1350" dirty="0"/>
          </a:p>
        </p:txBody>
      </p:sp>
      <p:sp>
        <p:nvSpPr>
          <p:cNvPr id="13" name="Text 9"/>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64</a:t>
            </a:r>
            <a:endParaRPr lang="en-US" sz="10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7">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CONCEPTS · PROGRESSION</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PROGRESSION: SIMPLE BEFORE COMPLEX</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endParaRPr lang="en-US" sz="3000" dirty="0"/>
          </a:p>
        </p:txBody>
      </p:sp>
      <p:sp>
        <p:nvSpPr>
          <p:cNvPr id="5" name="Shape 3"/>
          <p:cNvSpPr/>
          <p:nvPr/>
        </p:nvSpPr>
        <p:spPr>
          <a:xfrm>
            <a:off x="640080" y="1783080"/>
            <a:ext cx="5349240" cy="3703320"/>
          </a:xfrm>
          <a:prstGeom prst="roundRect">
            <a:avLst>
              <a:gd name="adj" fmla="val 2469"/>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7" name="Text 4"/>
          <p:cNvSpPr/>
          <p:nvPr/>
        </p:nvSpPr>
        <p:spPr>
          <a:xfrm>
            <a:off x="960120" y="2103120"/>
            <a:ext cx="4206240" cy="411480"/>
          </a:xfrm>
          <a:prstGeom prst="rect">
            <a:avLst/>
          </a:prstGeom>
          <a:noFill/>
          <a:ln/>
        </p:spPr>
        <p:txBody>
          <a:bodyPr wrap="square" lIns="0" tIns="0" rIns="0" bIns="0" rtlCol="0" anchor="ctr"/>
          <a:lstStyle/>
          <a:p>
            <a:pPr marL="0" indent="0">
              <a:buNone/>
            </a:pPr>
            <a:r>
              <a:rPr lang="en-US" sz="1800" b="1" kern="0" spc="30" dirty="0">
                <a:solidFill>
                  <a:srgbClr val="212121"/>
                </a:solidFill>
                <a:latin typeface="Arial" pitchFamily="34" charset="0"/>
                <a:ea typeface="Arial" pitchFamily="34" charset="-122"/>
                <a:cs typeface="Arial" pitchFamily="34" charset="-120"/>
              </a:rPr>
              <a:t>THE CONCEPT</a:t>
            </a:r>
            <a:endParaRPr lang="en-US" sz="1800" dirty="0"/>
          </a:p>
        </p:txBody>
      </p:sp>
      <p:sp>
        <p:nvSpPr>
          <p:cNvPr id="8" name="Text 5"/>
          <p:cNvSpPr/>
          <p:nvPr/>
        </p:nvSpPr>
        <p:spPr>
          <a:xfrm>
            <a:off x="960120" y="2697480"/>
            <a:ext cx="4754880" cy="26517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The program evolves as the athlete does — training keeps pace as demands change</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Start simple — it lets you troubleshoot problems before things get complex</a:t>
            </a:r>
            <a:endParaRPr lang="en-US" sz="1350" dirty="0"/>
          </a:p>
        </p:txBody>
      </p:sp>
      <p:sp>
        <p:nvSpPr>
          <p:cNvPr id="9" name="Shape 6"/>
          <p:cNvSpPr/>
          <p:nvPr/>
        </p:nvSpPr>
        <p:spPr>
          <a:xfrm>
            <a:off x="6172200" y="1783080"/>
            <a:ext cx="5349240" cy="3703320"/>
          </a:xfrm>
          <a:prstGeom prst="roundRect">
            <a:avLst>
              <a:gd name="adj" fmla="val 2469"/>
            </a:avLst>
          </a:prstGeom>
          <a:solidFill>
            <a:srgbClr val="E9EBEC"/>
          </a:solidFill>
          <a:ln/>
          <a:effectLst>
            <a:outerShdw blurRad="88900" dist="38100" dir="2700000" algn="bl" rotWithShape="0">
              <a:srgbClr val="000000">
                <a:alpha val="13000"/>
              </a:srgbClr>
            </a:outerShdw>
          </a:effectLst>
        </p:spPr>
        <p:txBody>
          <a:bodyPr/>
          <a:lstStyle/>
          <a:p>
            <a:endParaRPr lang="en-US"/>
          </a:p>
        </p:txBody>
      </p:sp>
      <p:sp>
        <p:nvSpPr>
          <p:cNvPr id="11" name="Text 7"/>
          <p:cNvSpPr/>
          <p:nvPr/>
        </p:nvSpPr>
        <p:spPr>
          <a:xfrm>
            <a:off x="6492240" y="2103120"/>
            <a:ext cx="4206240" cy="411480"/>
          </a:xfrm>
          <a:prstGeom prst="rect">
            <a:avLst/>
          </a:prstGeom>
          <a:noFill/>
          <a:ln/>
        </p:spPr>
        <p:txBody>
          <a:bodyPr wrap="square" lIns="0" tIns="0" rIns="0" bIns="0" rtlCol="0" anchor="ctr"/>
          <a:lstStyle/>
          <a:p>
            <a:pPr marL="0" indent="0">
              <a:buNone/>
            </a:pPr>
            <a:r>
              <a:rPr lang="en-US" sz="1800" b="1" kern="0" spc="30" dirty="0">
                <a:solidFill>
                  <a:srgbClr val="C0232A"/>
                </a:solidFill>
                <a:latin typeface="Arial" pitchFamily="34" charset="0"/>
                <a:ea typeface="Arial" pitchFamily="34" charset="-122"/>
                <a:cs typeface="Arial" pitchFamily="34" charset="-120"/>
              </a:rPr>
              <a:t>THE METHODS</a:t>
            </a:r>
            <a:endParaRPr lang="en-US" sz="1800" dirty="0"/>
          </a:p>
        </p:txBody>
      </p:sp>
      <p:sp>
        <p:nvSpPr>
          <p:cNvPr id="12" name="Text 8"/>
          <p:cNvSpPr/>
          <p:nvPr/>
        </p:nvSpPr>
        <p:spPr>
          <a:xfrm>
            <a:off x="6492240" y="2697480"/>
            <a:ext cx="4754880" cy="26517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Low sport skill — emphasize more specific work</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Low physical development — emphasize more general work</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Low in both — progress from general work toward specific work</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Young athletes — develop fast, progress slow</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Older athletes — develop slow, progress fast</a:t>
            </a:r>
            <a:endParaRPr lang="en-US" sz="1350" dirty="0"/>
          </a:p>
        </p:txBody>
      </p:sp>
      <p:sp>
        <p:nvSpPr>
          <p:cNvPr id="13" name="Text 9"/>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65</a:t>
            </a:r>
            <a:endParaRPr lang="en-US" sz="10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5">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 1 · NEEDS ANALYSIS</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NEEDS ANALYSIS: THE DEMANDS VS. THE ATHLETE</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01</a:t>
            </a:r>
            <a:endParaRPr lang="en-US" sz="3000" dirty="0"/>
          </a:p>
        </p:txBody>
      </p:sp>
      <p:sp>
        <p:nvSpPr>
          <p:cNvPr id="5" name="Text 3"/>
          <p:cNvSpPr/>
          <p:nvPr/>
        </p:nvSpPr>
        <p:spPr>
          <a:xfrm>
            <a:off x="640080" y="1691640"/>
            <a:ext cx="10058400" cy="411480"/>
          </a:xfrm>
          <a:prstGeom prst="rect">
            <a:avLst/>
          </a:prstGeom>
          <a:noFill/>
          <a:ln/>
        </p:spPr>
        <p:txBody>
          <a:bodyPr wrap="square" lIns="0" tIns="0" rIns="0" bIns="0" rtlCol="0" anchor="ctr"/>
          <a:lstStyle/>
          <a:p>
            <a:pPr marL="0" indent="0">
              <a:buNone/>
            </a:pPr>
            <a:r>
              <a:rPr lang="en-US" sz="1500" i="1" dirty="0">
                <a:solidFill>
                  <a:srgbClr val="1C1C1C"/>
                </a:solidFill>
                <a:latin typeface="Arial" pitchFamily="34" charset="0"/>
                <a:ea typeface="Arial" pitchFamily="34" charset="-122"/>
                <a:cs typeface="Arial" pitchFamily="34" charset="-120"/>
              </a:rPr>
              <a:t>Two columns. The gap between them is your program.</a:t>
            </a:r>
            <a:endParaRPr lang="en-US" sz="1500" dirty="0"/>
          </a:p>
        </p:txBody>
      </p:sp>
      <p:sp>
        <p:nvSpPr>
          <p:cNvPr id="6" name="Shape 4"/>
          <p:cNvSpPr/>
          <p:nvPr/>
        </p:nvSpPr>
        <p:spPr>
          <a:xfrm>
            <a:off x="640080" y="2240280"/>
            <a:ext cx="5257800" cy="3246120"/>
          </a:xfrm>
          <a:prstGeom prst="roundRect">
            <a:avLst>
              <a:gd name="adj" fmla="val 2817"/>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7" name="Shape 5"/>
          <p:cNvSpPr/>
          <p:nvPr/>
        </p:nvSpPr>
        <p:spPr>
          <a:xfrm>
            <a:off x="640080" y="2240280"/>
            <a:ext cx="5257800" cy="777240"/>
          </a:xfrm>
          <a:prstGeom prst="roundRect">
            <a:avLst>
              <a:gd name="adj" fmla="val 11765"/>
            </a:avLst>
          </a:prstGeom>
          <a:solidFill>
            <a:srgbClr val="C0232A"/>
          </a:solidFill>
          <a:ln/>
        </p:spPr>
        <p:txBody>
          <a:bodyPr/>
          <a:lstStyle/>
          <a:p>
            <a:endParaRPr lang="en-US"/>
          </a:p>
        </p:txBody>
      </p:sp>
      <p:sp>
        <p:nvSpPr>
          <p:cNvPr id="8" name="Shape 6"/>
          <p:cNvSpPr/>
          <p:nvPr/>
        </p:nvSpPr>
        <p:spPr>
          <a:xfrm>
            <a:off x="640080" y="2697480"/>
            <a:ext cx="5257800" cy="320040"/>
          </a:xfrm>
          <a:prstGeom prst="rect">
            <a:avLst/>
          </a:prstGeom>
          <a:solidFill>
            <a:srgbClr val="C0232A"/>
          </a:solidFill>
          <a:ln/>
        </p:spPr>
        <p:txBody>
          <a:bodyPr/>
          <a:lstStyle/>
          <a:p>
            <a:endParaRPr lang="en-US"/>
          </a:p>
        </p:txBody>
      </p:sp>
      <p:pic>
        <p:nvPicPr>
          <p:cNvPr id="9" name="Image 0" descr="preencoded.png"/>
          <p:cNvPicPr>
            <a:picLocks noChangeAspect="1"/>
          </p:cNvPicPr>
          <p:nvPr/>
        </p:nvPicPr>
        <p:blipFill>
          <a:blip r:embed="rId2"/>
          <a:stretch>
            <a:fillRect/>
          </a:stretch>
        </p:blipFill>
        <p:spPr>
          <a:xfrm>
            <a:off x="960120" y="2450592"/>
            <a:ext cx="365760" cy="365760"/>
          </a:xfrm>
          <a:prstGeom prst="rect">
            <a:avLst/>
          </a:prstGeom>
        </p:spPr>
      </p:pic>
      <p:sp>
        <p:nvSpPr>
          <p:cNvPr id="10" name="Text 7"/>
          <p:cNvSpPr/>
          <p:nvPr/>
        </p:nvSpPr>
        <p:spPr>
          <a:xfrm>
            <a:off x="1508760" y="2395728"/>
            <a:ext cx="4206240" cy="502920"/>
          </a:xfrm>
          <a:prstGeom prst="rect">
            <a:avLst/>
          </a:prstGeom>
          <a:noFill/>
          <a:ln/>
        </p:spPr>
        <p:txBody>
          <a:bodyPr wrap="square" lIns="0" tIns="0" rIns="0" bIns="0" rtlCol="0" anchor="ctr"/>
          <a:lstStyle/>
          <a:p>
            <a:pPr marL="0" indent="0">
              <a:buNone/>
            </a:pPr>
            <a:r>
              <a:rPr lang="en-US" sz="1500" b="1" kern="0" spc="30" dirty="0">
                <a:solidFill>
                  <a:srgbClr val="FFFFFF"/>
                </a:solidFill>
                <a:latin typeface="Arial" pitchFamily="34" charset="0"/>
                <a:ea typeface="Arial" pitchFamily="34" charset="-122"/>
                <a:cs typeface="Arial" pitchFamily="34" charset="-120"/>
              </a:rPr>
              <a:t>DEMANDS OF THE SPORT</a:t>
            </a:r>
            <a:endParaRPr lang="en-US" sz="1500" dirty="0"/>
          </a:p>
        </p:txBody>
      </p:sp>
      <p:sp>
        <p:nvSpPr>
          <p:cNvPr id="11" name="Text 8"/>
          <p:cNvSpPr/>
          <p:nvPr/>
        </p:nvSpPr>
        <p:spPr>
          <a:xfrm>
            <a:off x="1051560" y="3246120"/>
            <a:ext cx="4572000" cy="2103120"/>
          </a:xfrm>
          <a:prstGeom prst="rect">
            <a:avLst/>
          </a:prstGeom>
          <a:noFill/>
          <a:ln/>
        </p:spPr>
        <p:txBody>
          <a:bodyPr wrap="square" lIns="0" tIns="0" rIns="0" bIns="0" rtlCol="0" anchor="ctr"/>
          <a:lstStyle/>
          <a:p>
            <a:pPr marL="342900" indent="-342900">
              <a:spcAft>
                <a:spcPts val="1000"/>
              </a:spcAft>
              <a:buSzPct val="100000"/>
              <a:buChar char="•"/>
            </a:pPr>
            <a:r>
              <a:rPr lang="en-US" sz="1400" dirty="0">
                <a:solidFill>
                  <a:srgbClr val="1C1C1C"/>
                </a:solidFill>
                <a:latin typeface="Arial" pitchFamily="34" charset="0"/>
                <a:ea typeface="Arial" pitchFamily="34" charset="-122"/>
                <a:cs typeface="Arial" pitchFamily="34" charset="-120"/>
              </a:rPr>
              <a:t>Movement patterns &amp; positions</a:t>
            </a:r>
            <a:endParaRPr lang="en-US" sz="1400" dirty="0"/>
          </a:p>
          <a:p>
            <a:pPr marL="342900" indent="-342900">
              <a:spcAft>
                <a:spcPts val="1000"/>
              </a:spcAft>
              <a:buSzPct val="100000"/>
              <a:buChar char="•"/>
            </a:pPr>
            <a:r>
              <a:rPr lang="en-US" sz="1400" dirty="0">
                <a:solidFill>
                  <a:srgbClr val="1C1C1C"/>
                </a:solidFill>
                <a:latin typeface="Arial" pitchFamily="34" charset="0"/>
                <a:ea typeface="Arial" pitchFamily="34" charset="-122"/>
                <a:cs typeface="Arial" pitchFamily="34" charset="-120"/>
              </a:rPr>
              <a:t>Energy systems (alactic / lactic / aerobic)</a:t>
            </a:r>
            <a:endParaRPr lang="en-US" sz="1400" dirty="0"/>
          </a:p>
          <a:p>
            <a:pPr marL="342900" indent="-342900">
              <a:spcAft>
                <a:spcPts val="1000"/>
              </a:spcAft>
              <a:buSzPct val="100000"/>
              <a:buChar char="•"/>
            </a:pPr>
            <a:r>
              <a:rPr lang="en-US" sz="1400" dirty="0">
                <a:solidFill>
                  <a:srgbClr val="1C1C1C"/>
                </a:solidFill>
                <a:latin typeface="Arial" pitchFamily="34" charset="0"/>
                <a:ea typeface="Arial" pitchFamily="34" charset="-122"/>
                <a:cs typeface="Arial" pitchFamily="34" charset="-120"/>
              </a:rPr>
              <a:t>Common injury sites &amp; mechanisms</a:t>
            </a:r>
            <a:endParaRPr lang="en-US" sz="1400" dirty="0"/>
          </a:p>
          <a:p>
            <a:pPr marL="342900" indent="-342900">
              <a:spcAft>
                <a:spcPts val="1000"/>
              </a:spcAft>
              <a:buSzPct val="100000"/>
              <a:buChar char="•"/>
            </a:pPr>
            <a:r>
              <a:rPr lang="en-US" sz="1400" dirty="0">
                <a:solidFill>
                  <a:srgbClr val="1C1C1C"/>
                </a:solidFill>
                <a:latin typeface="Arial" pitchFamily="34" charset="0"/>
                <a:ea typeface="Arial" pitchFamily="34" charset="-122"/>
                <a:cs typeface="Arial" pitchFamily="34" charset="-120"/>
              </a:rPr>
              <a:t>Competition density &amp; season length</a:t>
            </a:r>
            <a:endParaRPr lang="en-US" sz="1400" dirty="0"/>
          </a:p>
        </p:txBody>
      </p:sp>
      <p:sp>
        <p:nvSpPr>
          <p:cNvPr id="12" name="Shape 9"/>
          <p:cNvSpPr/>
          <p:nvPr/>
        </p:nvSpPr>
        <p:spPr>
          <a:xfrm>
            <a:off x="6217920" y="2240280"/>
            <a:ext cx="5257800" cy="3246120"/>
          </a:xfrm>
          <a:prstGeom prst="roundRect">
            <a:avLst>
              <a:gd name="adj" fmla="val 2817"/>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3" name="Shape 10"/>
          <p:cNvSpPr/>
          <p:nvPr/>
        </p:nvSpPr>
        <p:spPr>
          <a:xfrm>
            <a:off x="6217920" y="2240280"/>
            <a:ext cx="5257800" cy="777240"/>
          </a:xfrm>
          <a:prstGeom prst="roundRect">
            <a:avLst>
              <a:gd name="adj" fmla="val 11765"/>
            </a:avLst>
          </a:prstGeom>
          <a:solidFill>
            <a:srgbClr val="1C1C1C"/>
          </a:solidFill>
          <a:ln/>
        </p:spPr>
        <p:txBody>
          <a:bodyPr/>
          <a:lstStyle/>
          <a:p>
            <a:endParaRPr lang="en-US"/>
          </a:p>
        </p:txBody>
      </p:sp>
      <p:sp>
        <p:nvSpPr>
          <p:cNvPr id="14" name="Shape 11"/>
          <p:cNvSpPr/>
          <p:nvPr/>
        </p:nvSpPr>
        <p:spPr>
          <a:xfrm>
            <a:off x="6217920" y="2697480"/>
            <a:ext cx="5257800" cy="320040"/>
          </a:xfrm>
          <a:prstGeom prst="rect">
            <a:avLst/>
          </a:prstGeom>
          <a:solidFill>
            <a:srgbClr val="1C1C1C"/>
          </a:solidFill>
          <a:ln/>
        </p:spPr>
        <p:txBody>
          <a:bodyPr/>
          <a:lstStyle/>
          <a:p>
            <a:endParaRPr lang="en-US"/>
          </a:p>
        </p:txBody>
      </p:sp>
      <p:pic>
        <p:nvPicPr>
          <p:cNvPr id="15" name="Image 1" descr="preencoded.png"/>
          <p:cNvPicPr>
            <a:picLocks noChangeAspect="1"/>
          </p:cNvPicPr>
          <p:nvPr/>
        </p:nvPicPr>
        <p:blipFill>
          <a:blip r:embed="rId3"/>
          <a:stretch>
            <a:fillRect/>
          </a:stretch>
        </p:blipFill>
        <p:spPr>
          <a:xfrm>
            <a:off x="6537960" y="2450592"/>
            <a:ext cx="365760" cy="365760"/>
          </a:xfrm>
          <a:prstGeom prst="rect">
            <a:avLst/>
          </a:prstGeom>
        </p:spPr>
      </p:pic>
      <p:sp>
        <p:nvSpPr>
          <p:cNvPr id="16" name="Text 12"/>
          <p:cNvSpPr/>
          <p:nvPr/>
        </p:nvSpPr>
        <p:spPr>
          <a:xfrm>
            <a:off x="7086600" y="2395728"/>
            <a:ext cx="4206240" cy="502920"/>
          </a:xfrm>
          <a:prstGeom prst="rect">
            <a:avLst/>
          </a:prstGeom>
          <a:noFill/>
          <a:ln/>
        </p:spPr>
        <p:txBody>
          <a:bodyPr wrap="square" lIns="0" tIns="0" rIns="0" bIns="0" rtlCol="0" anchor="ctr"/>
          <a:lstStyle/>
          <a:p>
            <a:pPr marL="0" indent="0">
              <a:buNone/>
            </a:pPr>
            <a:r>
              <a:rPr lang="en-US" sz="1500" b="1" kern="0" spc="30" dirty="0">
                <a:solidFill>
                  <a:srgbClr val="FFFFFF"/>
                </a:solidFill>
                <a:latin typeface="Arial" pitchFamily="34" charset="0"/>
                <a:ea typeface="Arial" pitchFamily="34" charset="-122"/>
                <a:cs typeface="Arial" pitchFamily="34" charset="-120"/>
              </a:rPr>
              <a:t>PROFILE OF THE ATHLETE</a:t>
            </a:r>
            <a:endParaRPr lang="en-US" sz="1500" dirty="0"/>
          </a:p>
        </p:txBody>
      </p:sp>
      <p:sp>
        <p:nvSpPr>
          <p:cNvPr id="17" name="Text 13"/>
          <p:cNvSpPr/>
          <p:nvPr/>
        </p:nvSpPr>
        <p:spPr>
          <a:xfrm>
            <a:off x="6629400" y="3246120"/>
            <a:ext cx="4572000" cy="2103120"/>
          </a:xfrm>
          <a:prstGeom prst="rect">
            <a:avLst/>
          </a:prstGeom>
          <a:noFill/>
          <a:ln/>
        </p:spPr>
        <p:txBody>
          <a:bodyPr wrap="square" lIns="0" tIns="0" rIns="0" bIns="0" rtlCol="0" anchor="ctr"/>
          <a:lstStyle/>
          <a:p>
            <a:pPr marL="342900" indent="-342900">
              <a:spcAft>
                <a:spcPts val="1000"/>
              </a:spcAft>
              <a:buSzPct val="100000"/>
              <a:buChar char="•"/>
            </a:pPr>
            <a:r>
              <a:rPr lang="en-US" sz="1400" dirty="0">
                <a:solidFill>
                  <a:srgbClr val="1C1C1C"/>
                </a:solidFill>
                <a:latin typeface="Arial" pitchFamily="34" charset="0"/>
                <a:ea typeface="Arial" pitchFamily="34" charset="-122"/>
                <a:cs typeface="Arial" pitchFamily="34" charset="-120"/>
              </a:rPr>
              <a:t>Training history &amp; technical skill</a:t>
            </a:r>
            <a:endParaRPr lang="en-US" sz="1400" dirty="0"/>
          </a:p>
          <a:p>
            <a:pPr marL="342900" indent="-342900">
              <a:spcAft>
                <a:spcPts val="1000"/>
              </a:spcAft>
              <a:buSzPct val="100000"/>
              <a:buChar char="•"/>
            </a:pPr>
            <a:r>
              <a:rPr lang="en-US" sz="1400" dirty="0">
                <a:solidFill>
                  <a:srgbClr val="1C1C1C"/>
                </a:solidFill>
                <a:latin typeface="Arial" pitchFamily="34" charset="0"/>
                <a:ea typeface="Arial" pitchFamily="34" charset="-122"/>
                <a:cs typeface="Arial" pitchFamily="34" charset="-120"/>
              </a:rPr>
              <a:t>Current strengths &amp; weaknesses</a:t>
            </a:r>
            <a:endParaRPr lang="en-US" sz="1400" dirty="0"/>
          </a:p>
          <a:p>
            <a:pPr marL="342900" indent="-342900">
              <a:spcAft>
                <a:spcPts val="1000"/>
              </a:spcAft>
              <a:buSzPct val="100000"/>
              <a:buChar char="•"/>
            </a:pPr>
            <a:r>
              <a:rPr lang="en-US" sz="1400" dirty="0">
                <a:solidFill>
                  <a:srgbClr val="1C1C1C"/>
                </a:solidFill>
                <a:latin typeface="Arial" pitchFamily="34" charset="0"/>
                <a:ea typeface="Arial" pitchFamily="34" charset="-122"/>
                <a:cs typeface="Arial" pitchFamily="34" charset="-120"/>
              </a:rPr>
              <a:t>Maturity / growth stage</a:t>
            </a:r>
            <a:endParaRPr lang="en-US" sz="1400" dirty="0"/>
          </a:p>
          <a:p>
            <a:pPr marL="342900" indent="-342900">
              <a:spcAft>
                <a:spcPts val="1000"/>
              </a:spcAft>
              <a:buSzPct val="100000"/>
              <a:buChar char="•"/>
            </a:pPr>
            <a:r>
              <a:rPr lang="en-US" sz="1400" dirty="0">
                <a:solidFill>
                  <a:srgbClr val="1C1C1C"/>
                </a:solidFill>
                <a:latin typeface="Arial" pitchFamily="34" charset="0"/>
                <a:ea typeface="Arial" pitchFamily="34" charset="-122"/>
                <a:cs typeface="Arial" pitchFamily="34" charset="-120"/>
              </a:rPr>
              <a:t>Injury history &amp; movement quality</a:t>
            </a:r>
            <a:endParaRPr lang="en-US" sz="1400" dirty="0"/>
          </a:p>
        </p:txBody>
      </p:sp>
      <p:sp>
        <p:nvSpPr>
          <p:cNvPr id="18" name="Text 14"/>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66</a:t>
            </a:r>
            <a:endParaRPr lang="en-US" sz="10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9">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 1 · NEEDS ANALYSIS IN PRACTICE</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A TEAM NEEDS ASSESSMENT, ON ONE PAGE</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01</a:t>
            </a:r>
            <a:endParaRPr lang="en-US" sz="3000" dirty="0"/>
          </a:p>
        </p:txBody>
      </p:sp>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pic>
        <p:nvPicPr>
          <p:cNvPr id="7" name="Picture 6" descr="needs_cropped.png"/>
          <p:cNvPicPr>
            <a:picLocks noChangeAspect="1"/>
          </p:cNvPicPr>
          <p:nvPr/>
        </p:nvPicPr>
        <p:blipFill>
          <a:blip r:embed="rId2"/>
          <a:stretch>
            <a:fillRect/>
          </a:stretch>
        </p:blipFill>
        <p:spPr>
          <a:xfrm>
            <a:off x="3448009" y="1691640"/>
            <a:ext cx="5292933" cy="4526280"/>
          </a:xfrm>
          <a:prstGeom prst="rect">
            <a:avLst/>
          </a:prstGeom>
        </p:spPr>
      </p:pic>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67</a:t>
            </a:r>
            <a:endParaRPr lang="en-US" sz="10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
    <p:bg>
      <p:bgPr>
        <a:solidFill>
          <a:srgbClr val="1C1C1C"/>
        </a:solidFill>
        <a:effectLst/>
      </p:bgPr>
    </p:bg>
    <p:spTree>
      <p:nvGrpSpPr>
        <p:cNvPr id="1" name=""/>
        <p:cNvGrpSpPr/>
        <p:nvPr/>
      </p:nvGrpSpPr>
      <p:grpSpPr>
        <a:xfrm>
          <a:off x="0" y="0"/>
          <a:ext cx="0" cy="0"/>
          <a:chOff x="0" y="0"/>
          <a:chExt cx="0" cy="0"/>
        </a:xfrm>
      </p:grpSpPr>
      <p:sp>
        <p:nvSpPr>
          <p:cNvPr id="2" name="Text 0"/>
          <p:cNvSpPr/>
          <p:nvPr/>
        </p:nvSpPr>
        <p:spPr>
          <a:xfrm>
            <a:off x="640080" y="475488"/>
            <a:ext cx="91440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 2 · LONG-TERM ATHLETIC DEVELOPMENT</a:t>
            </a:r>
            <a:endParaRPr lang="en-US" sz="1200" dirty="0"/>
          </a:p>
        </p:txBody>
      </p:sp>
      <p:sp>
        <p:nvSpPr>
          <p:cNvPr id="3" name="Text 1"/>
          <p:cNvSpPr/>
          <p:nvPr/>
        </p:nvSpPr>
        <p:spPr>
          <a:xfrm>
            <a:off x="640080" y="786384"/>
            <a:ext cx="10789920" cy="640080"/>
          </a:xfrm>
          <a:prstGeom prst="rect">
            <a:avLst/>
          </a:prstGeom>
          <a:noFill/>
          <a:ln/>
        </p:spPr>
        <p:txBody>
          <a:bodyPr wrap="square" lIns="0" tIns="0" rIns="0" bIns="0" rtlCol="0" anchor="ctr"/>
          <a:lstStyle/>
          <a:p>
            <a:pPr marL="0" indent="0">
              <a:buNone/>
            </a:pPr>
            <a:r>
              <a:rPr lang="en-US" sz="2700" b="1" kern="0" spc="20" dirty="0">
                <a:solidFill>
                  <a:srgbClr val="FFFFFF"/>
                </a:solidFill>
                <a:latin typeface="Arial" pitchFamily="34" charset="0"/>
                <a:ea typeface="Arial" pitchFamily="34" charset="-122"/>
                <a:cs typeface="Arial" pitchFamily="34" charset="-120"/>
              </a:rPr>
              <a:t>COACH THE LONG GAME, NOT JUST THIS SEASON</a:t>
            </a:r>
            <a:endParaRPr lang="en-US" sz="2700" dirty="0"/>
          </a:p>
        </p:txBody>
      </p:sp>
      <p:sp>
        <p:nvSpPr>
          <p:cNvPr id="4" name="Text 2"/>
          <p:cNvSpPr/>
          <p:nvPr/>
        </p:nvSpPr>
        <p:spPr>
          <a:xfrm>
            <a:off x="640080" y="1554480"/>
            <a:ext cx="10424160" cy="548640"/>
          </a:xfrm>
          <a:prstGeom prst="rect">
            <a:avLst/>
          </a:prstGeom>
          <a:noFill/>
          <a:ln/>
        </p:spPr>
        <p:txBody>
          <a:bodyPr wrap="square" lIns="0" tIns="0" rIns="0" bIns="0" rtlCol="0" anchor="ctr"/>
          <a:lstStyle/>
          <a:p>
            <a:pPr marL="0" indent="0">
              <a:buNone/>
            </a:pPr>
            <a:r>
              <a:rPr lang="en-US" sz="1600" dirty="0">
                <a:solidFill>
                  <a:srgbClr val="C9CCD0"/>
                </a:solidFill>
                <a:latin typeface="Arial" pitchFamily="34" charset="0"/>
                <a:ea typeface="Arial" pitchFamily="34" charset="-122"/>
                <a:cs typeface="Arial" pitchFamily="34" charset="-120"/>
              </a:rPr>
              <a:t>LTAD is a framework for developing athleticism over years — the right emphasis at the right stage of growth.</a:t>
            </a:r>
            <a:endParaRPr lang="en-US" sz="1600" dirty="0"/>
          </a:p>
        </p:txBody>
      </p:sp>
      <p:sp>
        <p:nvSpPr>
          <p:cNvPr id="5" name="Shape 3"/>
          <p:cNvSpPr/>
          <p:nvPr/>
        </p:nvSpPr>
        <p:spPr>
          <a:xfrm>
            <a:off x="640080" y="2331720"/>
            <a:ext cx="3520440" cy="2606040"/>
          </a:xfrm>
          <a:prstGeom prst="roundRect">
            <a:avLst>
              <a:gd name="adj" fmla="val 3509"/>
            </a:avLst>
          </a:prstGeom>
          <a:solidFill>
            <a:srgbClr val="2A2A2A"/>
          </a:solidFill>
          <a:ln/>
          <a:effectLst>
            <a:outerShdw blurRad="88900" dist="38100" dir="2700000" algn="bl" rotWithShape="0">
              <a:srgbClr val="000000">
                <a:alpha val="25000"/>
              </a:srgbClr>
            </a:outerShdw>
          </a:effectLst>
        </p:spPr>
        <p:txBody>
          <a:bodyPr/>
          <a:lstStyle/>
          <a:p>
            <a:endParaRPr lang="en-US"/>
          </a:p>
        </p:txBody>
      </p:sp>
      <p:sp>
        <p:nvSpPr>
          <p:cNvPr id="6" name="Shape 4"/>
          <p:cNvSpPr/>
          <p:nvPr/>
        </p:nvSpPr>
        <p:spPr>
          <a:xfrm>
            <a:off x="960120" y="2651760"/>
            <a:ext cx="731520" cy="731520"/>
          </a:xfrm>
          <a:prstGeom prst="ellipse">
            <a:avLst/>
          </a:prstGeom>
          <a:solidFill>
            <a:srgbClr val="C0232A"/>
          </a:solidFill>
          <a:ln/>
        </p:spPr>
        <p:txBody>
          <a:bodyPr/>
          <a:lstStyle/>
          <a:p>
            <a:endParaRPr lang="en-US"/>
          </a:p>
        </p:txBody>
      </p:sp>
      <p:pic>
        <p:nvPicPr>
          <p:cNvPr id="7" name="Image 0" descr="preencoded.png"/>
          <p:cNvPicPr>
            <a:picLocks noChangeAspect="1"/>
          </p:cNvPicPr>
          <p:nvPr/>
        </p:nvPicPr>
        <p:blipFill>
          <a:blip r:embed="rId2"/>
          <a:stretch>
            <a:fillRect/>
          </a:stretch>
        </p:blipFill>
        <p:spPr>
          <a:xfrm>
            <a:off x="1143000" y="2834640"/>
            <a:ext cx="365760" cy="365760"/>
          </a:xfrm>
          <a:prstGeom prst="rect">
            <a:avLst/>
          </a:prstGeom>
        </p:spPr>
      </p:pic>
      <p:sp>
        <p:nvSpPr>
          <p:cNvPr id="8" name="Text 5"/>
          <p:cNvSpPr/>
          <p:nvPr/>
        </p:nvSpPr>
        <p:spPr>
          <a:xfrm>
            <a:off x="960120" y="3520440"/>
            <a:ext cx="3017520" cy="365760"/>
          </a:xfrm>
          <a:prstGeom prst="rect">
            <a:avLst/>
          </a:prstGeom>
          <a:noFill/>
          <a:ln/>
        </p:spPr>
        <p:txBody>
          <a:bodyPr wrap="square" lIns="0" tIns="0" rIns="0" bIns="0" rtlCol="0" anchor="ctr"/>
          <a:lstStyle/>
          <a:p>
            <a:pPr marL="0" indent="0">
              <a:buNone/>
            </a:pPr>
            <a:r>
              <a:rPr lang="en-US" sz="1600" b="1" kern="0" spc="20" dirty="0">
                <a:solidFill>
                  <a:srgbClr val="FFFFFF"/>
                </a:solidFill>
                <a:latin typeface="Arial" pitchFamily="34" charset="0"/>
                <a:ea typeface="Arial" pitchFamily="34" charset="-122"/>
                <a:cs typeface="Arial" pitchFamily="34" charset="-120"/>
              </a:rPr>
              <a:t>NOT MINI-ADULTS</a:t>
            </a:r>
            <a:endParaRPr lang="en-US" sz="1600" dirty="0"/>
          </a:p>
        </p:txBody>
      </p:sp>
      <p:sp>
        <p:nvSpPr>
          <p:cNvPr id="9" name="Text 6"/>
          <p:cNvSpPr/>
          <p:nvPr/>
        </p:nvSpPr>
        <p:spPr>
          <a:xfrm>
            <a:off x="960120" y="3913632"/>
            <a:ext cx="3017520" cy="960120"/>
          </a:xfrm>
          <a:prstGeom prst="rect">
            <a:avLst/>
          </a:prstGeom>
          <a:noFill/>
          <a:ln/>
        </p:spPr>
        <p:txBody>
          <a:bodyPr wrap="square" lIns="0" tIns="0" rIns="0" bIns="0" rtlCol="0" anchor="ctr"/>
          <a:lstStyle/>
          <a:p>
            <a:pPr marL="0" indent="0">
              <a:buNone/>
            </a:pPr>
            <a:r>
              <a:rPr lang="en-US" sz="1300" dirty="0">
                <a:solidFill>
                  <a:srgbClr val="B6BAC0"/>
                </a:solidFill>
                <a:latin typeface="Arial" pitchFamily="34" charset="0"/>
                <a:ea typeface="Arial" pitchFamily="34" charset="-122"/>
                <a:cs typeface="Arial" pitchFamily="34" charset="-120"/>
              </a:rPr>
              <a:t>Kids respond to training differently and at different rates — maturity matters more than birthday.</a:t>
            </a:r>
            <a:endParaRPr lang="en-US" sz="1300" dirty="0"/>
          </a:p>
        </p:txBody>
      </p:sp>
      <p:sp>
        <p:nvSpPr>
          <p:cNvPr id="10" name="Shape 7"/>
          <p:cNvSpPr/>
          <p:nvPr/>
        </p:nvSpPr>
        <p:spPr>
          <a:xfrm>
            <a:off x="4361688" y="2331720"/>
            <a:ext cx="3520440" cy="2606040"/>
          </a:xfrm>
          <a:prstGeom prst="roundRect">
            <a:avLst>
              <a:gd name="adj" fmla="val 3509"/>
            </a:avLst>
          </a:prstGeom>
          <a:solidFill>
            <a:srgbClr val="2A2A2A"/>
          </a:solidFill>
          <a:ln/>
          <a:effectLst>
            <a:outerShdw blurRad="88900" dist="38100" dir="2700000" algn="bl" rotWithShape="0">
              <a:srgbClr val="000000">
                <a:alpha val="25000"/>
              </a:srgbClr>
            </a:outerShdw>
          </a:effectLst>
        </p:spPr>
        <p:txBody>
          <a:bodyPr/>
          <a:lstStyle/>
          <a:p>
            <a:endParaRPr lang="en-US"/>
          </a:p>
        </p:txBody>
      </p:sp>
      <p:sp>
        <p:nvSpPr>
          <p:cNvPr id="11" name="Shape 8"/>
          <p:cNvSpPr/>
          <p:nvPr/>
        </p:nvSpPr>
        <p:spPr>
          <a:xfrm>
            <a:off x="4681728" y="2651760"/>
            <a:ext cx="731520" cy="731520"/>
          </a:xfrm>
          <a:prstGeom prst="ellipse">
            <a:avLst/>
          </a:prstGeom>
          <a:solidFill>
            <a:srgbClr val="C0232A"/>
          </a:solidFill>
          <a:ln/>
        </p:spPr>
        <p:txBody>
          <a:bodyPr/>
          <a:lstStyle/>
          <a:p>
            <a:endParaRPr lang="en-US"/>
          </a:p>
        </p:txBody>
      </p:sp>
      <p:pic>
        <p:nvPicPr>
          <p:cNvPr id="12" name="Image 1" descr="preencoded.png"/>
          <p:cNvPicPr>
            <a:picLocks noChangeAspect="1"/>
          </p:cNvPicPr>
          <p:nvPr/>
        </p:nvPicPr>
        <p:blipFill>
          <a:blip r:embed="rId3"/>
          <a:stretch>
            <a:fillRect/>
          </a:stretch>
        </p:blipFill>
        <p:spPr>
          <a:xfrm>
            <a:off x="4864608" y="2834640"/>
            <a:ext cx="365760" cy="365760"/>
          </a:xfrm>
          <a:prstGeom prst="rect">
            <a:avLst/>
          </a:prstGeom>
        </p:spPr>
      </p:pic>
      <p:sp>
        <p:nvSpPr>
          <p:cNvPr id="13" name="Text 9"/>
          <p:cNvSpPr/>
          <p:nvPr/>
        </p:nvSpPr>
        <p:spPr>
          <a:xfrm>
            <a:off x="4681728" y="3520440"/>
            <a:ext cx="3017520" cy="365760"/>
          </a:xfrm>
          <a:prstGeom prst="rect">
            <a:avLst/>
          </a:prstGeom>
          <a:noFill/>
          <a:ln/>
        </p:spPr>
        <p:txBody>
          <a:bodyPr wrap="square" lIns="0" tIns="0" rIns="0" bIns="0" rtlCol="0" anchor="ctr"/>
          <a:lstStyle/>
          <a:p>
            <a:pPr marL="0" indent="0">
              <a:buNone/>
            </a:pPr>
            <a:r>
              <a:rPr lang="en-US" sz="1600" b="1" kern="0" spc="20" dirty="0">
                <a:solidFill>
                  <a:srgbClr val="FFFFFF"/>
                </a:solidFill>
                <a:latin typeface="Arial" pitchFamily="34" charset="0"/>
                <a:ea typeface="Arial" pitchFamily="34" charset="-122"/>
                <a:cs typeface="Arial" pitchFamily="34" charset="-120"/>
              </a:rPr>
              <a:t>MATURITY &gt; AGE</a:t>
            </a:r>
            <a:endParaRPr lang="en-US" sz="1600" dirty="0"/>
          </a:p>
        </p:txBody>
      </p:sp>
      <p:sp>
        <p:nvSpPr>
          <p:cNvPr id="14" name="Text 10"/>
          <p:cNvSpPr/>
          <p:nvPr/>
        </p:nvSpPr>
        <p:spPr>
          <a:xfrm>
            <a:off x="4681728" y="3913632"/>
            <a:ext cx="3017520" cy="960120"/>
          </a:xfrm>
          <a:prstGeom prst="rect">
            <a:avLst/>
          </a:prstGeom>
          <a:noFill/>
          <a:ln/>
        </p:spPr>
        <p:txBody>
          <a:bodyPr wrap="square" lIns="0" tIns="0" rIns="0" bIns="0" rtlCol="0" anchor="ctr"/>
          <a:lstStyle/>
          <a:p>
            <a:pPr marL="0" indent="0">
              <a:buNone/>
            </a:pPr>
            <a:r>
              <a:rPr lang="en-US" sz="1300" dirty="0">
                <a:solidFill>
                  <a:srgbClr val="B6BAC0"/>
                </a:solidFill>
                <a:latin typeface="Arial" pitchFamily="34" charset="0"/>
                <a:ea typeface="Arial" pitchFamily="34" charset="-122"/>
                <a:cs typeface="Arial" pitchFamily="34" charset="-120"/>
              </a:rPr>
              <a:t>Two 14-year-olds can be years apart developmentally. Program for the body, not the grade.</a:t>
            </a:r>
            <a:endParaRPr lang="en-US" sz="1300" dirty="0"/>
          </a:p>
        </p:txBody>
      </p:sp>
      <p:sp>
        <p:nvSpPr>
          <p:cNvPr id="15" name="Shape 11"/>
          <p:cNvSpPr/>
          <p:nvPr/>
        </p:nvSpPr>
        <p:spPr>
          <a:xfrm>
            <a:off x="8083296" y="2331720"/>
            <a:ext cx="3520440" cy="2606040"/>
          </a:xfrm>
          <a:prstGeom prst="roundRect">
            <a:avLst>
              <a:gd name="adj" fmla="val 3509"/>
            </a:avLst>
          </a:prstGeom>
          <a:solidFill>
            <a:srgbClr val="2A2A2A"/>
          </a:solidFill>
          <a:ln/>
          <a:effectLst>
            <a:outerShdw blurRad="88900" dist="38100" dir="2700000" algn="bl" rotWithShape="0">
              <a:srgbClr val="000000">
                <a:alpha val="25000"/>
              </a:srgbClr>
            </a:outerShdw>
          </a:effectLst>
        </p:spPr>
        <p:txBody>
          <a:bodyPr/>
          <a:lstStyle/>
          <a:p>
            <a:endParaRPr lang="en-US"/>
          </a:p>
        </p:txBody>
      </p:sp>
      <p:sp>
        <p:nvSpPr>
          <p:cNvPr id="16" name="Shape 12"/>
          <p:cNvSpPr/>
          <p:nvPr/>
        </p:nvSpPr>
        <p:spPr>
          <a:xfrm>
            <a:off x="8403336" y="2651760"/>
            <a:ext cx="731520" cy="731520"/>
          </a:xfrm>
          <a:prstGeom prst="ellipse">
            <a:avLst/>
          </a:prstGeom>
          <a:solidFill>
            <a:srgbClr val="C0232A"/>
          </a:solidFill>
          <a:ln/>
        </p:spPr>
        <p:txBody>
          <a:bodyPr/>
          <a:lstStyle/>
          <a:p>
            <a:endParaRPr lang="en-US"/>
          </a:p>
        </p:txBody>
      </p:sp>
      <p:pic>
        <p:nvPicPr>
          <p:cNvPr id="17" name="Image 2" descr="preencoded.png"/>
          <p:cNvPicPr>
            <a:picLocks noChangeAspect="1"/>
          </p:cNvPicPr>
          <p:nvPr/>
        </p:nvPicPr>
        <p:blipFill>
          <a:blip r:embed="rId4"/>
          <a:stretch>
            <a:fillRect/>
          </a:stretch>
        </p:blipFill>
        <p:spPr>
          <a:xfrm>
            <a:off x="8586216" y="2834640"/>
            <a:ext cx="365760" cy="365760"/>
          </a:xfrm>
          <a:prstGeom prst="rect">
            <a:avLst/>
          </a:prstGeom>
        </p:spPr>
      </p:pic>
      <p:sp>
        <p:nvSpPr>
          <p:cNvPr id="18" name="Text 13"/>
          <p:cNvSpPr/>
          <p:nvPr/>
        </p:nvSpPr>
        <p:spPr>
          <a:xfrm>
            <a:off x="8403336" y="3520440"/>
            <a:ext cx="3017520" cy="365760"/>
          </a:xfrm>
          <a:prstGeom prst="rect">
            <a:avLst/>
          </a:prstGeom>
          <a:noFill/>
          <a:ln/>
        </p:spPr>
        <p:txBody>
          <a:bodyPr wrap="square" lIns="0" tIns="0" rIns="0" bIns="0" rtlCol="0" anchor="ctr"/>
          <a:lstStyle/>
          <a:p>
            <a:pPr marL="0" indent="0">
              <a:buNone/>
            </a:pPr>
            <a:r>
              <a:rPr lang="en-US" sz="1600" b="1" kern="0" spc="20" dirty="0">
                <a:solidFill>
                  <a:srgbClr val="FFFFFF"/>
                </a:solidFill>
                <a:latin typeface="Arial" pitchFamily="34" charset="0"/>
                <a:ea typeface="Arial" pitchFamily="34" charset="-122"/>
                <a:cs typeface="Arial" pitchFamily="34" charset="-120"/>
              </a:rPr>
              <a:t>BUILD, THEN SPECIALIZE</a:t>
            </a:r>
            <a:endParaRPr lang="en-US" sz="1600" dirty="0"/>
          </a:p>
        </p:txBody>
      </p:sp>
      <p:sp>
        <p:nvSpPr>
          <p:cNvPr id="19" name="Text 14"/>
          <p:cNvSpPr/>
          <p:nvPr/>
        </p:nvSpPr>
        <p:spPr>
          <a:xfrm>
            <a:off x="8403336" y="3913632"/>
            <a:ext cx="3017520" cy="960120"/>
          </a:xfrm>
          <a:prstGeom prst="rect">
            <a:avLst/>
          </a:prstGeom>
          <a:noFill/>
          <a:ln/>
        </p:spPr>
        <p:txBody>
          <a:bodyPr wrap="square" lIns="0" tIns="0" rIns="0" bIns="0" rtlCol="0" anchor="ctr"/>
          <a:lstStyle/>
          <a:p>
            <a:pPr marL="0" indent="0">
              <a:buNone/>
            </a:pPr>
            <a:r>
              <a:rPr lang="en-US" sz="1300" dirty="0">
                <a:solidFill>
                  <a:srgbClr val="B6BAC0"/>
                </a:solidFill>
                <a:latin typeface="Arial" pitchFamily="34" charset="0"/>
                <a:ea typeface="Arial" pitchFamily="34" charset="-122"/>
                <a:cs typeface="Arial" pitchFamily="34" charset="-120"/>
              </a:rPr>
              <a:t>Broad athletic base first; sport-specific intensity later. It lowers injury risk and raises ceilings.</a:t>
            </a:r>
            <a:endParaRPr lang="en-US" sz="1300" dirty="0"/>
          </a:p>
        </p:txBody>
      </p:sp>
      <p:sp>
        <p:nvSpPr>
          <p:cNvPr id="20" name="Text 15"/>
          <p:cNvSpPr/>
          <p:nvPr/>
        </p:nvSpPr>
        <p:spPr>
          <a:xfrm>
            <a:off x="640080" y="5212080"/>
            <a:ext cx="10058400" cy="274320"/>
          </a:xfrm>
          <a:prstGeom prst="rect">
            <a:avLst/>
          </a:prstGeom>
          <a:noFill/>
          <a:ln/>
        </p:spPr>
        <p:txBody>
          <a:bodyPr wrap="square" lIns="0" tIns="0" rIns="0" bIns="0" rtlCol="0" anchor="ctr"/>
          <a:lstStyle/>
          <a:p>
            <a:pPr marL="0" indent="0">
              <a:buNone/>
            </a:pPr>
            <a:r>
              <a:rPr lang="en-US" sz="1000" i="1" dirty="0">
                <a:solidFill>
                  <a:srgbClr val="85898F"/>
                </a:solidFill>
                <a:latin typeface="Arial" pitchFamily="34" charset="0"/>
                <a:ea typeface="Arial" pitchFamily="34" charset="-122"/>
                <a:cs typeface="Arial" pitchFamily="34" charset="-120"/>
              </a:rPr>
              <a:t>Source: NSCA Position Statement on Long-Term Athletic Development</a:t>
            </a:r>
            <a:endParaRPr lang="en-US" sz="10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68</a:t>
            </a:r>
            <a:endParaRPr lang="en-US" sz="10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2F3F4"/>
        </a:solidFill>
        <a:effectLst/>
      </p:bgPr>
    </p:bg>
    <p:spTree>
      <p:nvGrpSpPr>
        <p:cNvPr id="1" name=""/>
        <p:cNvGrpSpPr/>
        <p:nvPr/>
      </p:nvGrpSpPr>
      <p:grpSpPr>
        <a:xfrm>
          <a:off x="0" y="0"/>
          <a:ext cx="0" cy="0"/>
          <a:chOff x="0" y="0"/>
          <a:chExt cx="0" cy="0"/>
        </a:xfrm>
      </p:grpSpPr>
      <p:sp>
        <p:nvSpPr>
          <p:cNvPr id="2" name="Eyebrow"/>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 2 · LTAD AT NEBRASKA SC</a:t>
            </a:r>
          </a:p>
        </p:txBody>
      </p:sp>
      <p:sp>
        <p:nvSpPr>
          <p:cNvPr id="3" name="Title"/>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THE NSC ATHLETE DEVELOPMENT PATHWAY</a:t>
            </a:r>
          </a:p>
        </p:txBody>
      </p:sp>
      <p:sp>
        <p:nvSpPr>
          <p:cNvPr id="4" name="Num"/>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kern="0" dirty="0">
                <a:solidFill>
                  <a:srgbClr val="DFE2E4"/>
                </a:solidFill>
                <a:latin typeface="Arial" pitchFamily="34" charset="0"/>
                <a:ea typeface="Arial" pitchFamily="34" charset="-122"/>
                <a:cs typeface="Arial" pitchFamily="34" charset="-120"/>
              </a:rPr>
              <a:t>02</a:t>
            </a:r>
          </a:p>
        </p:txBody>
      </p:sp>
      <p:sp>
        <p:nvSpPr>
          <p:cNvPr id="5" name="Intro"/>
          <p:cNvSpPr/>
          <p:nvPr/>
        </p:nvSpPr>
        <p:spPr>
          <a:xfrm>
            <a:off x="640080" y="1554480"/>
            <a:ext cx="10911840" cy="292608"/>
          </a:xfrm>
          <a:prstGeom prst="rect">
            <a:avLst/>
          </a:prstGeom>
          <a:noFill/>
          <a:ln/>
        </p:spPr>
        <p:txBody>
          <a:bodyPr wrap="square" lIns="0" tIns="0" rIns="0" bIns="0" rtlCol="0" anchor="ctr"/>
          <a:lstStyle/>
          <a:p>
            <a:pPr marL="0" indent="0">
              <a:buNone/>
            </a:pPr>
            <a:r>
              <a:rPr lang="en-US" sz="1300" kern="0" dirty="0">
                <a:solidFill>
                  <a:srgbClr val="1C1C1C"/>
                </a:solidFill>
                <a:latin typeface="Arial" pitchFamily="34" charset="0"/>
                <a:ea typeface="Arial" pitchFamily="34" charset="-122"/>
                <a:cs typeface="Arial" pitchFamily="34" charset="-120"/>
              </a:rPr>
              <a:t>One dual-track model for ages 12–18 — the LTAD lens applied to every athlete we coach.</a:t>
            </a:r>
          </a:p>
        </p:txBody>
      </p:sp>
      <p:sp>
        <p:nvSpPr>
          <p:cNvPr id="10" name="Card"/>
          <p:cNvSpPr/>
          <p:nvPr/>
        </p:nvSpPr>
        <p:spPr>
          <a:xfrm>
            <a:off x="640080" y="1965960"/>
            <a:ext cx="3291840" cy="320040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1" name="Card Header"/>
          <p:cNvSpPr/>
          <p:nvPr/>
        </p:nvSpPr>
        <p:spPr>
          <a:xfrm>
            <a:off x="640080" y="1965960"/>
            <a:ext cx="3291840" cy="685800"/>
          </a:xfrm>
          <a:prstGeom prst="roundRect">
            <a:avLst>
              <a:gd name="adj" fmla="val 13333"/>
            </a:avLst>
          </a:prstGeom>
          <a:solidFill>
            <a:srgbClr val="C0232A"/>
          </a:solidFill>
          <a:ln/>
        </p:spPr>
        <p:txBody>
          <a:bodyPr/>
          <a:lstStyle/>
          <a:p>
            <a:endParaRPr lang="en-US"/>
          </a:p>
        </p:txBody>
      </p:sp>
      <p:sp>
        <p:nvSpPr>
          <p:cNvPr id="12" name="Card Header Sq"/>
          <p:cNvSpPr/>
          <p:nvPr/>
        </p:nvSpPr>
        <p:spPr>
          <a:xfrm>
            <a:off x="640080" y="2331720"/>
            <a:ext cx="3291840" cy="320040"/>
          </a:xfrm>
          <a:prstGeom prst="rect">
            <a:avLst/>
          </a:prstGeom>
          <a:solidFill>
            <a:srgbClr val="C0232A"/>
          </a:solidFill>
          <a:ln/>
        </p:spPr>
        <p:txBody>
          <a:bodyPr/>
          <a:lstStyle/>
          <a:p>
            <a:endParaRPr lang="en-US"/>
          </a:p>
        </p:txBody>
      </p:sp>
      <p:sp>
        <p:nvSpPr>
          <p:cNvPr id="13" name="Card Header Text"/>
          <p:cNvSpPr/>
          <p:nvPr/>
        </p:nvSpPr>
        <p:spPr>
          <a:xfrm>
            <a:off x="640080" y="2011680"/>
            <a:ext cx="3291840" cy="594360"/>
          </a:xfrm>
          <a:prstGeom prst="rect">
            <a:avLst/>
          </a:prstGeom>
          <a:noFill/>
          <a:ln/>
        </p:spPr>
        <p:txBody>
          <a:bodyPr wrap="square" lIns="0" tIns="0" rIns="0" bIns="0" rtlCol="0" anchor="ctr"/>
          <a:lstStyle/>
          <a:p>
            <a:pPr marL="0" indent="0" algn="ctr">
              <a:buNone/>
            </a:pPr>
            <a:r>
              <a:rPr lang="en-US" sz="1500" b="1" kern="0" spc="30" dirty="0">
                <a:solidFill>
                  <a:srgbClr val="FFFFFF"/>
                </a:solidFill>
                <a:latin typeface="Arial" pitchFamily="34" charset="0"/>
                <a:ea typeface="Arial" pitchFamily="34" charset="-122"/>
                <a:cs typeface="Arial" pitchFamily="34" charset="-120"/>
              </a:rPr>
              <a:t>STAGE 01 · LEARN</a:t>
            </a:r>
          </a:p>
          <a:p>
            <a:pPr marL="0" indent="0" algn="ctr">
              <a:buNone/>
            </a:pPr>
            <a:r>
              <a:rPr lang="en-US" sz="1050" kern="0" spc="50" dirty="0">
                <a:solidFill>
                  <a:srgbClr val="F2D5D6"/>
                </a:solidFill>
                <a:latin typeface="Arial" pitchFamily="34" charset="0"/>
                <a:ea typeface="Arial" pitchFamily="34" charset="-122"/>
                <a:cs typeface="Arial" pitchFamily="34" charset="-120"/>
              </a:rPr>
              <a:t>AGES 12–14  ·  LEARN TO TRAIN</a:t>
            </a:r>
          </a:p>
        </p:txBody>
      </p:sp>
      <p:sp>
        <p:nvSpPr>
          <p:cNvPr id="14" name="Card Body"/>
          <p:cNvSpPr/>
          <p:nvPr/>
        </p:nvSpPr>
        <p:spPr>
          <a:xfrm>
            <a:off x="914400" y="2834640"/>
            <a:ext cx="2743200" cy="1554480"/>
          </a:xfrm>
          <a:prstGeom prst="rect">
            <a:avLst/>
          </a:prstGeom>
          <a:noFill/>
          <a:ln/>
        </p:spPr>
        <p:txBody>
          <a:bodyPr wrap="square" lIns="0" tIns="0" rIns="0" bIns="0" rtlCol="0" anchor="t"/>
          <a:lstStyle/>
          <a:p>
            <a:pPr marL="228600" indent="-228600" algn="l">
              <a:spcAft>
                <a:spcPts val="800"/>
              </a:spcAft>
              <a:buClr>
                <a:srgbClr val="C0232A"/>
              </a:buClr>
              <a:buFont typeface="Arial" pitchFamily="34" charset="0"/>
              <a:buChar char="▪"/>
            </a:pPr>
            <a:r>
              <a:rPr lang="en-US" sz="1250" kern="0" dirty="0">
                <a:solidFill>
                  <a:srgbClr val="1C1C1C"/>
                </a:solidFill>
                <a:latin typeface="Arial" pitchFamily="34" charset="0"/>
                <a:ea typeface="Arial" pitchFamily="34" charset="-122"/>
                <a:cs typeface="Arial" pitchFamily="34" charset="-120"/>
              </a:rPr>
              <a:t>Movement quality &amp; mechanics</a:t>
            </a:r>
          </a:p>
          <a:p>
            <a:pPr marL="228600" indent="-228600" algn="l">
              <a:spcAft>
                <a:spcPts val="800"/>
              </a:spcAft>
              <a:buClr>
                <a:srgbClr val="C0232A"/>
              </a:buClr>
              <a:buFont typeface="Arial" pitchFamily="34" charset="0"/>
              <a:buChar char="▪"/>
            </a:pPr>
            <a:r>
              <a:rPr lang="en-US" sz="1250" kern="0" dirty="0">
                <a:solidFill>
                  <a:srgbClr val="1C1C1C"/>
                </a:solidFill>
                <a:latin typeface="Arial" pitchFamily="34" charset="0"/>
                <a:ea typeface="Arial" pitchFamily="34" charset="-122"/>
                <a:cs typeface="Arial" pitchFamily="34" charset="-120"/>
              </a:rPr>
              <a:t>Speed &amp; agility development</a:t>
            </a:r>
          </a:p>
          <a:p>
            <a:pPr marL="228600" indent="-228600" algn="l">
              <a:spcAft>
                <a:spcPts val="800"/>
              </a:spcAft>
              <a:buClr>
                <a:srgbClr val="C0232A"/>
              </a:buClr>
              <a:buFont typeface="Arial" pitchFamily="34" charset="0"/>
              <a:buChar char="▪"/>
            </a:pPr>
            <a:r>
              <a:rPr lang="en-US" sz="1250" kern="0" dirty="0">
                <a:solidFill>
                  <a:srgbClr val="1C1C1C"/>
                </a:solidFill>
                <a:latin typeface="Arial" pitchFamily="34" charset="0"/>
                <a:ea typeface="Arial" pitchFamily="34" charset="-122"/>
                <a:cs typeface="Arial" pitchFamily="34" charset="-120"/>
              </a:rPr>
              <a:t>Strength foundations (neural)</a:t>
            </a:r>
          </a:p>
          <a:p>
            <a:pPr marL="228600" indent="-228600" algn="l">
              <a:spcAft>
                <a:spcPts val="800"/>
              </a:spcAft>
              <a:buClr>
                <a:srgbClr val="C0232A"/>
              </a:buClr>
              <a:buFont typeface="Arial" pitchFamily="34" charset="0"/>
              <a:buChar char="▪"/>
            </a:pPr>
            <a:r>
              <a:rPr lang="en-US" sz="1250" kern="0" dirty="0">
                <a:solidFill>
                  <a:srgbClr val="1C1C1C"/>
                </a:solidFill>
                <a:latin typeface="Arial" pitchFamily="34" charset="0"/>
                <a:ea typeface="Arial" pitchFamily="34" charset="-122"/>
                <a:cs typeface="Arial" pitchFamily="34" charset="-120"/>
              </a:rPr>
              <a:t>Multi-sport participation</a:t>
            </a:r>
          </a:p>
        </p:txBody>
      </p:sp>
      <p:sp>
        <p:nvSpPr>
          <p:cNvPr id="15" name="Card Tagline"/>
          <p:cNvSpPr/>
          <p:nvPr/>
        </p:nvSpPr>
        <p:spPr>
          <a:xfrm>
            <a:off x="822960" y="4526280"/>
            <a:ext cx="2926080" cy="548640"/>
          </a:xfrm>
          <a:prstGeom prst="rect">
            <a:avLst/>
          </a:prstGeom>
          <a:noFill/>
          <a:ln/>
        </p:spPr>
        <p:txBody>
          <a:bodyPr wrap="square" lIns="0" tIns="0" rIns="0" bIns="0" rtlCol="0" anchor="ctr"/>
          <a:lstStyle/>
          <a:p>
            <a:pPr marL="0" indent="0" algn="ctr">
              <a:buNone/>
            </a:pPr>
            <a:r>
              <a:rPr lang="en-US" sz="1100" i="1" kern="0" dirty="0">
                <a:solidFill>
                  <a:srgbClr val="8A8E93"/>
                </a:solidFill>
                <a:latin typeface="Arial" pitchFamily="34" charset="0"/>
                <a:ea typeface="Arial" pitchFamily="34" charset="-122"/>
                <a:cs typeface="Arial" pitchFamily="34" charset="-120"/>
              </a:rPr>
              <a:t>“Build the physical foundation for all sport demands”</a:t>
            </a:r>
          </a:p>
        </p:txBody>
      </p:sp>
      <p:sp>
        <p:nvSpPr>
          <p:cNvPr id="20" name="Card"/>
          <p:cNvSpPr/>
          <p:nvPr/>
        </p:nvSpPr>
        <p:spPr>
          <a:xfrm>
            <a:off x="4450080" y="1965960"/>
            <a:ext cx="3291840" cy="320040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1" name="Card Header"/>
          <p:cNvSpPr/>
          <p:nvPr/>
        </p:nvSpPr>
        <p:spPr>
          <a:xfrm>
            <a:off x="4450080" y="1965960"/>
            <a:ext cx="3291840" cy="685800"/>
          </a:xfrm>
          <a:prstGeom prst="roundRect">
            <a:avLst>
              <a:gd name="adj" fmla="val 13333"/>
            </a:avLst>
          </a:prstGeom>
          <a:solidFill>
            <a:srgbClr val="8E1A1F"/>
          </a:solidFill>
          <a:ln/>
        </p:spPr>
        <p:txBody>
          <a:bodyPr/>
          <a:lstStyle/>
          <a:p>
            <a:endParaRPr lang="en-US"/>
          </a:p>
        </p:txBody>
      </p:sp>
      <p:sp>
        <p:nvSpPr>
          <p:cNvPr id="22" name="Card Header Sq"/>
          <p:cNvSpPr/>
          <p:nvPr/>
        </p:nvSpPr>
        <p:spPr>
          <a:xfrm>
            <a:off x="4450080" y="2331720"/>
            <a:ext cx="3291840" cy="320040"/>
          </a:xfrm>
          <a:prstGeom prst="rect">
            <a:avLst/>
          </a:prstGeom>
          <a:solidFill>
            <a:srgbClr val="8E1A1F"/>
          </a:solidFill>
          <a:ln/>
        </p:spPr>
        <p:txBody>
          <a:bodyPr/>
          <a:lstStyle/>
          <a:p>
            <a:endParaRPr lang="en-US"/>
          </a:p>
        </p:txBody>
      </p:sp>
      <p:sp>
        <p:nvSpPr>
          <p:cNvPr id="23" name="Card Header Text"/>
          <p:cNvSpPr/>
          <p:nvPr/>
        </p:nvSpPr>
        <p:spPr>
          <a:xfrm>
            <a:off x="4450080" y="2011680"/>
            <a:ext cx="3291840" cy="594360"/>
          </a:xfrm>
          <a:prstGeom prst="rect">
            <a:avLst/>
          </a:prstGeom>
          <a:noFill/>
          <a:ln/>
        </p:spPr>
        <p:txBody>
          <a:bodyPr wrap="square" lIns="0" tIns="0" rIns="0" bIns="0" rtlCol="0" anchor="ctr"/>
          <a:lstStyle/>
          <a:p>
            <a:pPr marL="0" indent="0" algn="ctr">
              <a:buNone/>
            </a:pPr>
            <a:r>
              <a:rPr lang="en-US" sz="1500" b="1" kern="0" spc="30" dirty="0">
                <a:solidFill>
                  <a:srgbClr val="FFFFFF"/>
                </a:solidFill>
                <a:latin typeface="Arial" pitchFamily="34" charset="0"/>
                <a:ea typeface="Arial" pitchFamily="34" charset="-122"/>
                <a:cs typeface="Arial" pitchFamily="34" charset="-120"/>
              </a:rPr>
              <a:t>STAGE 02 · BUILD</a:t>
            </a:r>
          </a:p>
          <a:p>
            <a:pPr marL="0" indent="0" algn="ctr">
              <a:buNone/>
            </a:pPr>
            <a:r>
              <a:rPr lang="en-US" sz="1050" kern="0" spc="50" dirty="0">
                <a:solidFill>
                  <a:srgbClr val="E9D1D2"/>
                </a:solidFill>
                <a:latin typeface="Arial" pitchFamily="34" charset="0"/>
                <a:ea typeface="Arial" pitchFamily="34" charset="-122"/>
                <a:cs typeface="Arial" pitchFamily="34" charset="-120"/>
              </a:rPr>
              <a:t>AGES 14–16  ·  TRAIN TO TRAIN</a:t>
            </a:r>
          </a:p>
        </p:txBody>
      </p:sp>
      <p:sp>
        <p:nvSpPr>
          <p:cNvPr id="24" name="Card Body"/>
          <p:cNvSpPr/>
          <p:nvPr/>
        </p:nvSpPr>
        <p:spPr>
          <a:xfrm>
            <a:off x="4724400" y="2834640"/>
            <a:ext cx="2743200" cy="1554480"/>
          </a:xfrm>
          <a:prstGeom prst="rect">
            <a:avLst/>
          </a:prstGeom>
          <a:noFill/>
          <a:ln/>
        </p:spPr>
        <p:txBody>
          <a:bodyPr wrap="square" lIns="0" tIns="0" rIns="0" bIns="0" rtlCol="0" anchor="t"/>
          <a:lstStyle/>
          <a:p>
            <a:pPr marL="228600" indent="-228600" algn="l">
              <a:spcAft>
                <a:spcPts val="800"/>
              </a:spcAft>
              <a:buClr>
                <a:srgbClr val="C0232A"/>
              </a:buClr>
              <a:buFont typeface="Arial" pitchFamily="34" charset="0"/>
              <a:buChar char="▪"/>
            </a:pPr>
            <a:r>
              <a:rPr lang="en-US" sz="1250" kern="0" dirty="0">
                <a:solidFill>
                  <a:srgbClr val="1C1C1C"/>
                </a:solidFill>
                <a:latin typeface="Arial" pitchFamily="34" charset="0"/>
                <a:ea typeface="Arial" pitchFamily="34" charset="-122"/>
                <a:cs typeface="Arial" pitchFamily="34" charset="-120"/>
              </a:rPr>
              <a:t>Strength &amp; power development</a:t>
            </a:r>
          </a:p>
          <a:p>
            <a:pPr marL="228600" indent="-228600" algn="l">
              <a:spcAft>
                <a:spcPts val="800"/>
              </a:spcAft>
              <a:buClr>
                <a:srgbClr val="C0232A"/>
              </a:buClr>
              <a:buFont typeface="Arial" pitchFamily="34" charset="0"/>
              <a:buChar char="▪"/>
            </a:pPr>
            <a:r>
              <a:rPr lang="en-US" sz="1250" kern="0" dirty="0">
                <a:solidFill>
                  <a:srgbClr val="1C1C1C"/>
                </a:solidFill>
                <a:latin typeface="Arial" pitchFamily="34" charset="0"/>
                <a:ea typeface="Arial" pitchFamily="34" charset="-122"/>
                <a:cs typeface="Arial" pitchFamily="34" charset="-120"/>
              </a:rPr>
              <a:t>Sport-specific conditioning</a:t>
            </a:r>
          </a:p>
          <a:p>
            <a:pPr marL="228600" indent="-228600" algn="l">
              <a:spcAft>
                <a:spcPts val="800"/>
              </a:spcAft>
              <a:buClr>
                <a:srgbClr val="C0232A"/>
              </a:buClr>
              <a:buFont typeface="Arial" pitchFamily="34" charset="0"/>
              <a:buChar char="▪"/>
            </a:pPr>
            <a:r>
              <a:rPr lang="en-US" sz="1250" kern="0" dirty="0">
                <a:solidFill>
                  <a:srgbClr val="1C1C1C"/>
                </a:solidFill>
                <a:latin typeface="Arial" pitchFamily="34" charset="0"/>
                <a:ea typeface="Arial" pitchFamily="34" charset="-122"/>
                <a:cs typeface="Arial" pitchFamily="34" charset="-120"/>
              </a:rPr>
              <a:t>Technical skill refinement</a:t>
            </a:r>
          </a:p>
          <a:p>
            <a:pPr marL="228600" indent="-228600" algn="l">
              <a:spcAft>
                <a:spcPts val="800"/>
              </a:spcAft>
              <a:buClr>
                <a:srgbClr val="C0232A"/>
              </a:buClr>
              <a:buFont typeface="Arial" pitchFamily="34" charset="0"/>
              <a:buChar char="▪"/>
            </a:pPr>
            <a:r>
              <a:rPr lang="en-US" sz="1250" kern="0" dirty="0">
                <a:solidFill>
                  <a:srgbClr val="1C1C1C"/>
                </a:solidFill>
                <a:latin typeface="Arial" pitchFamily="34" charset="0"/>
                <a:ea typeface="Arial" pitchFamily="34" charset="-122"/>
                <a:cs typeface="Arial" pitchFamily="34" charset="-120"/>
              </a:rPr>
              <a:t>Tactical awareness</a:t>
            </a:r>
          </a:p>
        </p:txBody>
      </p:sp>
      <p:sp>
        <p:nvSpPr>
          <p:cNvPr id="25" name="Card Tagline"/>
          <p:cNvSpPr/>
          <p:nvPr/>
        </p:nvSpPr>
        <p:spPr>
          <a:xfrm>
            <a:off x="4632960" y="4526280"/>
            <a:ext cx="2926080" cy="548640"/>
          </a:xfrm>
          <a:prstGeom prst="rect">
            <a:avLst/>
          </a:prstGeom>
          <a:noFill/>
          <a:ln/>
        </p:spPr>
        <p:txBody>
          <a:bodyPr wrap="square" lIns="0" tIns="0" rIns="0" bIns="0" rtlCol="0" anchor="ctr"/>
          <a:lstStyle/>
          <a:p>
            <a:pPr marL="0" indent="0" algn="ctr">
              <a:buNone/>
            </a:pPr>
            <a:r>
              <a:rPr lang="en-US" sz="1100" i="1" kern="0" dirty="0">
                <a:solidFill>
                  <a:srgbClr val="8A8E93"/>
                </a:solidFill>
                <a:latin typeface="Arial" pitchFamily="34" charset="0"/>
                <a:ea typeface="Arial" pitchFamily="34" charset="-122"/>
                <a:cs typeface="Arial" pitchFamily="34" charset="-120"/>
              </a:rPr>
              <a:t>“Develop the capacity to handle high training loads”</a:t>
            </a:r>
          </a:p>
        </p:txBody>
      </p:sp>
      <p:sp>
        <p:nvSpPr>
          <p:cNvPr id="30" name="Card"/>
          <p:cNvSpPr/>
          <p:nvPr/>
        </p:nvSpPr>
        <p:spPr>
          <a:xfrm>
            <a:off x="8260080" y="1965960"/>
            <a:ext cx="3291840" cy="320040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31" name="Card Header"/>
          <p:cNvSpPr/>
          <p:nvPr/>
        </p:nvSpPr>
        <p:spPr>
          <a:xfrm>
            <a:off x="8260080" y="1965960"/>
            <a:ext cx="3291840" cy="685800"/>
          </a:xfrm>
          <a:prstGeom prst="roundRect">
            <a:avLst>
              <a:gd name="adj" fmla="val 13333"/>
            </a:avLst>
          </a:prstGeom>
          <a:solidFill>
            <a:srgbClr val="1C1C1C"/>
          </a:solidFill>
          <a:ln/>
        </p:spPr>
        <p:txBody>
          <a:bodyPr/>
          <a:lstStyle/>
          <a:p>
            <a:endParaRPr lang="en-US"/>
          </a:p>
        </p:txBody>
      </p:sp>
      <p:sp>
        <p:nvSpPr>
          <p:cNvPr id="32" name="Card Header Sq"/>
          <p:cNvSpPr/>
          <p:nvPr/>
        </p:nvSpPr>
        <p:spPr>
          <a:xfrm>
            <a:off x="8260080" y="2331720"/>
            <a:ext cx="3291840" cy="320040"/>
          </a:xfrm>
          <a:prstGeom prst="rect">
            <a:avLst/>
          </a:prstGeom>
          <a:solidFill>
            <a:srgbClr val="1C1C1C"/>
          </a:solidFill>
          <a:ln/>
        </p:spPr>
        <p:txBody>
          <a:bodyPr/>
          <a:lstStyle/>
          <a:p>
            <a:endParaRPr lang="en-US"/>
          </a:p>
        </p:txBody>
      </p:sp>
      <p:sp>
        <p:nvSpPr>
          <p:cNvPr id="33" name="Card Header Text"/>
          <p:cNvSpPr/>
          <p:nvPr/>
        </p:nvSpPr>
        <p:spPr>
          <a:xfrm>
            <a:off x="8260080" y="2011680"/>
            <a:ext cx="3291840" cy="594360"/>
          </a:xfrm>
          <a:prstGeom prst="rect">
            <a:avLst/>
          </a:prstGeom>
          <a:noFill/>
          <a:ln/>
        </p:spPr>
        <p:txBody>
          <a:bodyPr wrap="square" lIns="0" tIns="0" rIns="0" bIns="0" rtlCol="0" anchor="ctr"/>
          <a:lstStyle/>
          <a:p>
            <a:pPr marL="0" indent="0" algn="ctr">
              <a:buNone/>
            </a:pPr>
            <a:r>
              <a:rPr lang="en-US" sz="1500" b="1" kern="0" spc="30" dirty="0">
                <a:solidFill>
                  <a:srgbClr val="FFFFFF"/>
                </a:solidFill>
                <a:latin typeface="Arial" pitchFamily="34" charset="0"/>
                <a:ea typeface="Arial" pitchFamily="34" charset="-122"/>
                <a:cs typeface="Arial" pitchFamily="34" charset="-120"/>
              </a:rPr>
              <a:t>STAGE 03 · COMPETE</a:t>
            </a:r>
          </a:p>
          <a:p>
            <a:pPr marL="0" indent="0" algn="ctr">
              <a:buNone/>
            </a:pPr>
            <a:r>
              <a:rPr lang="en-US" sz="1050" kern="0" spc="50" dirty="0">
                <a:solidFill>
                  <a:srgbClr val="C9CCCF"/>
                </a:solidFill>
                <a:latin typeface="Arial" pitchFamily="34" charset="0"/>
                <a:ea typeface="Arial" pitchFamily="34" charset="-122"/>
                <a:cs typeface="Arial" pitchFamily="34" charset="-120"/>
              </a:rPr>
              <a:t>AGES 16–18  ·  TRAIN TO COMPETE</a:t>
            </a:r>
          </a:p>
        </p:txBody>
      </p:sp>
      <p:sp>
        <p:nvSpPr>
          <p:cNvPr id="34" name="Card Body"/>
          <p:cNvSpPr/>
          <p:nvPr/>
        </p:nvSpPr>
        <p:spPr>
          <a:xfrm>
            <a:off x="8534400" y="2834640"/>
            <a:ext cx="2743200" cy="1554480"/>
          </a:xfrm>
          <a:prstGeom prst="rect">
            <a:avLst/>
          </a:prstGeom>
          <a:noFill/>
          <a:ln/>
        </p:spPr>
        <p:txBody>
          <a:bodyPr wrap="square" lIns="0" tIns="0" rIns="0" bIns="0" rtlCol="0" anchor="t"/>
          <a:lstStyle/>
          <a:p>
            <a:pPr marL="228600" indent="-228600" algn="l">
              <a:spcAft>
                <a:spcPts val="800"/>
              </a:spcAft>
              <a:buClr>
                <a:srgbClr val="C0232A"/>
              </a:buClr>
              <a:buFont typeface="Arial" pitchFamily="34" charset="0"/>
              <a:buChar char="▪"/>
            </a:pPr>
            <a:r>
              <a:rPr lang="en-US" sz="1250" kern="0" dirty="0">
                <a:solidFill>
                  <a:srgbClr val="1C1C1C"/>
                </a:solidFill>
                <a:latin typeface="Arial" pitchFamily="34" charset="0"/>
                <a:ea typeface="Arial" pitchFamily="34" charset="-122"/>
                <a:cs typeface="Arial" pitchFamily="34" charset="-120"/>
              </a:rPr>
              <a:t>Periodized competition prep</a:t>
            </a:r>
          </a:p>
          <a:p>
            <a:pPr marL="228600" indent="-228600" algn="l">
              <a:spcAft>
                <a:spcPts val="800"/>
              </a:spcAft>
              <a:buClr>
                <a:srgbClr val="C0232A"/>
              </a:buClr>
              <a:buFont typeface="Arial" pitchFamily="34" charset="0"/>
              <a:buChar char="▪"/>
            </a:pPr>
            <a:r>
              <a:rPr lang="en-US" sz="1250" kern="0" dirty="0">
                <a:solidFill>
                  <a:srgbClr val="1C1C1C"/>
                </a:solidFill>
                <a:latin typeface="Arial" pitchFamily="34" charset="0"/>
                <a:ea typeface="Arial" pitchFamily="34" charset="-122"/>
                <a:cs typeface="Arial" pitchFamily="34" charset="-120"/>
              </a:rPr>
              <a:t>Individual performance optimization</a:t>
            </a:r>
          </a:p>
          <a:p>
            <a:pPr marL="228600" indent="-228600" algn="l">
              <a:spcAft>
                <a:spcPts val="800"/>
              </a:spcAft>
              <a:buClr>
                <a:srgbClr val="C0232A"/>
              </a:buClr>
              <a:buFont typeface="Arial" pitchFamily="34" charset="0"/>
              <a:buChar char="▪"/>
            </a:pPr>
            <a:r>
              <a:rPr lang="en-US" sz="1250" kern="0" dirty="0">
                <a:solidFill>
                  <a:srgbClr val="1C1C1C"/>
                </a:solidFill>
                <a:latin typeface="Arial" pitchFamily="34" charset="0"/>
                <a:ea typeface="Arial" pitchFamily="34" charset="-122"/>
                <a:cs typeface="Arial" pitchFamily="34" charset="-120"/>
              </a:rPr>
              <a:t>Recovery &amp; injury prevention</a:t>
            </a:r>
          </a:p>
          <a:p>
            <a:pPr marL="228600" indent="-228600" algn="l">
              <a:spcAft>
                <a:spcPts val="800"/>
              </a:spcAft>
              <a:buClr>
                <a:srgbClr val="C0232A"/>
              </a:buClr>
              <a:buFont typeface="Arial" pitchFamily="34" charset="0"/>
              <a:buChar char="▪"/>
            </a:pPr>
            <a:r>
              <a:rPr lang="en-US" sz="1250" kern="0" dirty="0">
                <a:solidFill>
                  <a:srgbClr val="1C1C1C"/>
                </a:solidFill>
                <a:latin typeface="Arial" pitchFamily="34" charset="0"/>
                <a:ea typeface="Arial" pitchFamily="34" charset="-122"/>
                <a:cs typeface="Arial" pitchFamily="34" charset="-120"/>
              </a:rPr>
              <a:t>Mental performance &amp; leadership</a:t>
            </a:r>
          </a:p>
        </p:txBody>
      </p:sp>
      <p:sp>
        <p:nvSpPr>
          <p:cNvPr id="35" name="Card Tagline"/>
          <p:cNvSpPr/>
          <p:nvPr/>
        </p:nvSpPr>
        <p:spPr>
          <a:xfrm>
            <a:off x="8442960" y="4526280"/>
            <a:ext cx="2926080" cy="548640"/>
          </a:xfrm>
          <a:prstGeom prst="rect">
            <a:avLst/>
          </a:prstGeom>
          <a:noFill/>
          <a:ln/>
        </p:spPr>
        <p:txBody>
          <a:bodyPr wrap="square" lIns="0" tIns="0" rIns="0" bIns="0" rtlCol="0" anchor="ctr"/>
          <a:lstStyle/>
          <a:p>
            <a:pPr marL="0" indent="0" algn="ctr">
              <a:buNone/>
            </a:pPr>
            <a:r>
              <a:rPr lang="en-US" sz="1100" i="1" kern="0" dirty="0">
                <a:solidFill>
                  <a:srgbClr val="8A8E93"/>
                </a:solidFill>
                <a:latin typeface="Arial" pitchFamily="34" charset="0"/>
                <a:ea typeface="Arial" pitchFamily="34" charset="-122"/>
                <a:cs typeface="Arial" pitchFamily="34" charset="-120"/>
              </a:rPr>
              <a:t>“Peak physically and mentally when it matters most”</a:t>
            </a:r>
          </a:p>
        </p:txBody>
      </p:sp>
      <p:pic>
        <p:nvPicPr>
          <p:cNvPr id="50" name="Arrow" descr="preencoded.png"/>
          <p:cNvPicPr>
            <a:picLocks noChangeAspect="1"/>
          </p:cNvPicPr>
          <p:nvPr/>
        </p:nvPicPr>
        <p:blipFill>
          <a:blip r:embed="rId2"/>
          <a:stretch>
            <a:fillRect/>
          </a:stretch>
        </p:blipFill>
        <p:spPr>
          <a:xfrm>
            <a:off x="4062984" y="3438144"/>
            <a:ext cx="256032" cy="256032"/>
          </a:xfrm>
          <a:prstGeom prst="rect">
            <a:avLst/>
          </a:prstGeom>
        </p:spPr>
      </p:pic>
      <p:pic>
        <p:nvPicPr>
          <p:cNvPr id="51" name="Arrow" descr="preencoded.png"/>
          <p:cNvPicPr>
            <a:picLocks noChangeAspect="1"/>
          </p:cNvPicPr>
          <p:nvPr/>
        </p:nvPicPr>
        <p:blipFill>
          <a:blip r:embed="rId2"/>
          <a:stretch>
            <a:fillRect/>
          </a:stretch>
        </p:blipFill>
        <p:spPr>
          <a:xfrm>
            <a:off x="7872984" y="3438144"/>
            <a:ext cx="256032" cy="256032"/>
          </a:xfrm>
          <a:prstGeom prst="rect">
            <a:avLst/>
          </a:prstGeom>
        </p:spPr>
      </p:pic>
      <p:sp>
        <p:nvSpPr>
          <p:cNvPr id="60" name="Pillar 1 Bar"/>
          <p:cNvSpPr/>
          <p:nvPr/>
        </p:nvSpPr>
        <p:spPr>
          <a:xfrm>
            <a:off x="640080" y="5440680"/>
            <a:ext cx="10911840" cy="292608"/>
          </a:xfrm>
          <a:prstGeom prst="roundRect">
            <a:avLst>
              <a:gd name="adj" fmla="val 16667"/>
            </a:avLst>
          </a:prstGeom>
          <a:solidFill>
            <a:srgbClr val="C0232A"/>
          </a:solidFill>
          <a:ln/>
        </p:spPr>
        <p:txBody>
          <a:bodyPr wrap="square" lIns="182880" tIns="0" rIns="182880" bIns="0" rtlCol="0" anchor="ctr"/>
          <a:lstStyle/>
          <a:p>
            <a:pPr marL="0" indent="0" algn="l">
              <a:buNone/>
            </a:pPr>
            <a:r>
              <a:rPr lang="en-US" sz="1000" b="1" kern="0" spc="50" dirty="0">
                <a:solidFill>
                  <a:srgbClr val="FFFFFF"/>
                </a:solidFill>
                <a:latin typeface="Arial" pitchFamily="34" charset="0"/>
                <a:ea typeface="Arial" pitchFamily="34" charset="-122"/>
                <a:cs typeface="Arial" pitchFamily="34" charset="-120"/>
              </a:rPr>
              <a:t>PILLAR 1 · PHYSICAL LITERACY</a:t>
            </a:r>
            <a:r>
              <a:rPr lang="en-US" sz="1000" kern="0" spc="20" dirty="0">
                <a:solidFill>
                  <a:srgbClr val="F2D5D6"/>
                </a:solidFill>
                <a:latin typeface="Arial" pitchFamily="34" charset="0"/>
                <a:ea typeface="Arial" pitchFamily="34" charset="-122"/>
                <a:cs typeface="Arial" pitchFamily="34" charset="-120"/>
              </a:rPr>
              <a:t>   —   Fundamental movement competency across all sports and environments</a:t>
            </a:r>
          </a:p>
        </p:txBody>
      </p:sp>
      <p:sp>
        <p:nvSpPr>
          <p:cNvPr id="61" name="Pillar 2 Bar"/>
          <p:cNvSpPr/>
          <p:nvPr/>
        </p:nvSpPr>
        <p:spPr>
          <a:xfrm>
            <a:off x="640080" y="5806440"/>
            <a:ext cx="10911840" cy="292608"/>
          </a:xfrm>
          <a:prstGeom prst="roundRect">
            <a:avLst>
              <a:gd name="adj" fmla="val 16667"/>
            </a:avLst>
          </a:prstGeom>
          <a:solidFill>
            <a:srgbClr val="1C1C1C"/>
          </a:solidFill>
          <a:ln/>
        </p:spPr>
        <p:txBody>
          <a:bodyPr wrap="square" lIns="182880" tIns="0" rIns="182880" bIns="0" rtlCol="0" anchor="ctr"/>
          <a:lstStyle/>
          <a:p>
            <a:pPr marL="0" indent="0" algn="l">
              <a:buNone/>
            </a:pPr>
            <a:r>
              <a:rPr lang="en-US" sz="1000" b="1" kern="0" spc="50" dirty="0">
                <a:solidFill>
                  <a:srgbClr val="FFFFFF"/>
                </a:solidFill>
                <a:latin typeface="Arial" pitchFamily="34" charset="0"/>
                <a:ea typeface="Arial" pitchFamily="34" charset="-122"/>
                <a:cs typeface="Arial" pitchFamily="34" charset="-120"/>
              </a:rPr>
              <a:t>PILLAR 2 · TECHNICAL &amp; TACTICAL</a:t>
            </a:r>
            <a:r>
              <a:rPr lang="en-US" sz="1000" kern="0" spc="20" dirty="0">
                <a:solidFill>
                  <a:srgbClr val="C9CCCF"/>
                </a:solidFill>
                <a:latin typeface="Arial" pitchFamily="34" charset="0"/>
                <a:ea typeface="Arial" pitchFamily="34" charset="-122"/>
                <a:cs typeface="Arial" pitchFamily="34" charset="-120"/>
              </a:rPr>
              <a:t>   —   Progressive sport-specific skill and game intelligence development</a:t>
            </a:r>
          </a:p>
        </p:txBody>
      </p:sp>
      <p:sp>
        <p:nvSpPr>
          <p:cNvPr id="62" name="Source"/>
          <p:cNvSpPr/>
          <p:nvPr/>
        </p:nvSpPr>
        <p:spPr>
          <a:xfrm>
            <a:off x="640080" y="6172200"/>
            <a:ext cx="10911840" cy="201168"/>
          </a:xfrm>
          <a:prstGeom prst="rect">
            <a:avLst/>
          </a:prstGeom>
          <a:noFill/>
          <a:ln/>
        </p:spPr>
        <p:txBody>
          <a:bodyPr wrap="square" lIns="0" tIns="0" rIns="0" bIns="0" rtlCol="0" anchor="ctr"/>
          <a:lstStyle/>
          <a:p>
            <a:pPr marL="0" indent="0" algn="l">
              <a:buNone/>
            </a:pPr>
            <a:r>
              <a:rPr lang="en-US" sz="900" i="1" kern="0" dirty="0">
                <a:solidFill>
                  <a:srgbClr val="8A8E93"/>
                </a:solidFill>
                <a:latin typeface="Arial" pitchFamily="34" charset="0"/>
                <a:ea typeface="Arial" pitchFamily="34" charset="-122"/>
                <a:cs typeface="Arial" pitchFamily="34" charset="-120"/>
              </a:rPr>
              <a:t>Built on evidence-based Long-Term Athlete Development principles (Balyi, Lloyd &amp; Oliver)</a:t>
            </a:r>
          </a:p>
        </p:txBody>
      </p:sp>
      <p:sp>
        <p:nvSpPr>
          <p:cNvPr id="99" name="Footer"/>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69</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1C1C1E"/>
        </a:solidFill>
        <a:effectLst/>
      </p:bgPr>
    </p:bg>
    <p:spTree>
      <p:nvGrpSpPr>
        <p:cNvPr id="1" name=""/>
        <p:cNvGrpSpPr/>
        <p:nvPr/>
      </p:nvGrpSpPr>
      <p:grpSpPr>
        <a:xfrm>
          <a:off x="0" y="0"/>
          <a:ext cx="0" cy="0"/>
          <a:chOff x="0" y="0"/>
          <a:chExt cx="0" cy="0"/>
        </a:xfrm>
      </p:grpSpPr>
      <p:sp>
        <p:nvSpPr>
          <p:cNvPr id="2" name="Text 0"/>
          <p:cNvSpPr/>
          <p:nvPr/>
        </p:nvSpPr>
        <p:spPr>
          <a:xfrm>
            <a:off x="640080" y="2011680"/>
            <a:ext cx="10908792" cy="822960"/>
          </a:xfrm>
          <a:prstGeom prst="rect">
            <a:avLst/>
          </a:prstGeom>
          <a:noFill/>
          <a:ln/>
        </p:spPr>
        <p:txBody>
          <a:bodyPr wrap="square" rtlCol="0" anchor="ctr"/>
          <a:lstStyle/>
          <a:p>
            <a:pPr marL="0" indent="0" algn="ctr">
              <a:buNone/>
            </a:pPr>
            <a:r>
              <a:rPr lang="en-US" sz="3400" b="1" dirty="0">
                <a:solidFill>
                  <a:srgbClr val="FFFFFF"/>
                </a:solidFill>
                <a:latin typeface="Cambria" pitchFamily="34" charset="0"/>
                <a:ea typeface="Cambria" pitchFamily="34" charset="-122"/>
                <a:cs typeface="Cambria" pitchFamily="34" charset="-120"/>
              </a:rPr>
              <a:t>Peaking</a:t>
            </a:r>
            <a:endParaRPr lang="en-US" sz="3400" dirty="0"/>
          </a:p>
        </p:txBody>
      </p:sp>
      <p:sp>
        <p:nvSpPr>
          <p:cNvPr id="3" name="Shape 1"/>
          <p:cNvSpPr/>
          <p:nvPr/>
        </p:nvSpPr>
        <p:spPr>
          <a:xfrm>
            <a:off x="5545836" y="2926080"/>
            <a:ext cx="1097280" cy="45720"/>
          </a:xfrm>
          <a:prstGeom prst="rect">
            <a:avLst/>
          </a:prstGeom>
          <a:solidFill>
            <a:srgbClr val="E8A23A"/>
          </a:solidFill>
          <a:ln/>
        </p:spPr>
        <p:txBody>
          <a:bodyPr/>
          <a:lstStyle/>
          <a:p>
            <a:endParaRPr lang="en-US"/>
          </a:p>
        </p:txBody>
      </p:sp>
      <p:sp>
        <p:nvSpPr>
          <p:cNvPr id="4" name="Text 2"/>
          <p:cNvSpPr/>
          <p:nvPr/>
        </p:nvSpPr>
        <p:spPr>
          <a:xfrm>
            <a:off x="822960" y="3200400"/>
            <a:ext cx="10543032" cy="822960"/>
          </a:xfrm>
          <a:prstGeom prst="rect">
            <a:avLst/>
          </a:prstGeom>
          <a:noFill/>
          <a:ln/>
        </p:spPr>
        <p:txBody>
          <a:bodyPr wrap="square" rtlCol="0" anchor="ctr"/>
          <a:lstStyle/>
          <a:p>
            <a:pPr marL="0" indent="0" algn="ctr">
              <a:buNone/>
            </a:pPr>
            <a:r>
              <a:rPr lang="en-US" sz="2400" b="1" i="1" dirty="0">
                <a:solidFill>
                  <a:srgbClr val="E8A23A"/>
                </a:solidFill>
                <a:latin typeface="Cambria" pitchFamily="34" charset="0"/>
                <a:ea typeface="Cambria" pitchFamily="34" charset="-122"/>
                <a:cs typeface="Cambria" pitchFamily="34" charset="-120"/>
              </a:rPr>
              <a:t>Training over time to maximize performance at key times of the year.</a:t>
            </a:r>
            <a:endParaRPr lang="en-US" sz="2400" dirty="0"/>
          </a:p>
        </p:txBody>
      </p:sp>
      <p:sp>
        <p:nvSpPr>
          <p:cNvPr id="5"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6"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7</a:t>
            </a:r>
            <a:endParaRPr lang="en-US" sz="10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2F3F4"/>
        </a:solidFill>
        <a:effectLst/>
      </p:bgPr>
    </p:bg>
    <p:spTree>
      <p:nvGrpSpPr>
        <p:cNvPr id="1" name=""/>
        <p:cNvGrpSpPr/>
        <p:nvPr/>
      </p:nvGrpSpPr>
      <p:grpSpPr>
        <a:xfrm>
          <a:off x="0" y="0"/>
          <a:ext cx="0" cy="0"/>
          <a:chOff x="0" y="0"/>
          <a:chExt cx="0" cy="0"/>
        </a:xfrm>
      </p:grpSpPr>
      <p:sp>
        <p:nvSpPr>
          <p:cNvPr id="2" name="Eyebrow"/>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 2 · THE PATHWAY IN PRACTICE</a:t>
            </a:r>
          </a:p>
        </p:txBody>
      </p:sp>
      <p:sp>
        <p:nvSpPr>
          <p:cNvPr id="3" name="Title"/>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FROM MODEL TO WEIGHT ROOM, STAGE BY STAGE</a:t>
            </a:r>
          </a:p>
        </p:txBody>
      </p:sp>
      <p:sp>
        <p:nvSpPr>
          <p:cNvPr id="4" name="Num"/>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kern="0" dirty="0">
                <a:solidFill>
                  <a:srgbClr val="DFE2E4"/>
                </a:solidFill>
                <a:latin typeface="Arial" pitchFamily="34" charset="0"/>
                <a:ea typeface="Arial" pitchFamily="34" charset="-122"/>
                <a:cs typeface="Arial" pitchFamily="34" charset="-120"/>
              </a:rPr>
              <a:t>02</a:t>
            </a:r>
          </a:p>
        </p:txBody>
      </p:sp>
      <p:sp>
        <p:nvSpPr>
          <p:cNvPr id="5" name="Intro"/>
          <p:cNvSpPr/>
          <p:nvPr/>
        </p:nvSpPr>
        <p:spPr>
          <a:xfrm>
            <a:off x="640080" y="1554480"/>
            <a:ext cx="10911840" cy="292608"/>
          </a:xfrm>
          <a:prstGeom prst="rect">
            <a:avLst/>
          </a:prstGeom>
          <a:noFill/>
          <a:ln/>
        </p:spPr>
        <p:txBody>
          <a:bodyPr wrap="square" lIns="0" tIns="0" rIns="0" bIns="0" rtlCol="0" anchor="ctr"/>
          <a:lstStyle/>
          <a:p>
            <a:pPr marL="0" indent="0">
              <a:buNone/>
            </a:pPr>
            <a:r>
              <a:rPr lang="en-US" sz="1300" kern="0" dirty="0">
                <a:solidFill>
                  <a:srgbClr val="1C1C1C"/>
                </a:solidFill>
                <a:latin typeface="Arial" pitchFamily="34" charset="0"/>
                <a:ea typeface="Arial" pitchFamily="34" charset="-122"/>
                <a:cs typeface="Arial" pitchFamily="34" charset="-120"/>
              </a:rPr>
              <a:t>Sample exercises and training doses for each stage — adapt them to your facility and your athletes.</a:t>
            </a:r>
          </a:p>
        </p:txBody>
      </p:sp>
      <p:sp>
        <p:nvSpPr>
          <p:cNvPr id="10" name="Card"/>
          <p:cNvSpPr/>
          <p:nvPr/>
        </p:nvSpPr>
        <p:spPr>
          <a:xfrm>
            <a:off x="640080" y="1965960"/>
            <a:ext cx="3291840" cy="320040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1" name="Card Header"/>
          <p:cNvSpPr/>
          <p:nvPr/>
        </p:nvSpPr>
        <p:spPr>
          <a:xfrm>
            <a:off x="640080" y="1965960"/>
            <a:ext cx="3291840" cy="685800"/>
          </a:xfrm>
          <a:prstGeom prst="roundRect">
            <a:avLst>
              <a:gd name="adj" fmla="val 13333"/>
            </a:avLst>
          </a:prstGeom>
          <a:solidFill>
            <a:srgbClr val="C0232A"/>
          </a:solidFill>
          <a:ln/>
        </p:spPr>
        <p:txBody>
          <a:bodyPr/>
          <a:lstStyle/>
          <a:p>
            <a:endParaRPr lang="en-US"/>
          </a:p>
        </p:txBody>
      </p:sp>
      <p:sp>
        <p:nvSpPr>
          <p:cNvPr id="12" name="Card Header Sq"/>
          <p:cNvSpPr/>
          <p:nvPr/>
        </p:nvSpPr>
        <p:spPr>
          <a:xfrm>
            <a:off x="640080" y="2331720"/>
            <a:ext cx="3291840" cy="320040"/>
          </a:xfrm>
          <a:prstGeom prst="rect">
            <a:avLst/>
          </a:prstGeom>
          <a:solidFill>
            <a:srgbClr val="C0232A"/>
          </a:solidFill>
          <a:ln/>
        </p:spPr>
        <p:txBody>
          <a:bodyPr/>
          <a:lstStyle/>
          <a:p>
            <a:endParaRPr lang="en-US"/>
          </a:p>
        </p:txBody>
      </p:sp>
      <p:sp>
        <p:nvSpPr>
          <p:cNvPr id="13" name="Card Header Text"/>
          <p:cNvSpPr/>
          <p:nvPr/>
        </p:nvSpPr>
        <p:spPr>
          <a:xfrm>
            <a:off x="640080" y="2011680"/>
            <a:ext cx="3291840" cy="594360"/>
          </a:xfrm>
          <a:prstGeom prst="rect">
            <a:avLst/>
          </a:prstGeom>
          <a:noFill/>
          <a:ln/>
        </p:spPr>
        <p:txBody>
          <a:bodyPr wrap="square" lIns="0" tIns="0" rIns="0" bIns="0" rtlCol="0" anchor="ctr"/>
          <a:lstStyle/>
          <a:p>
            <a:pPr marL="0" indent="0" algn="ctr">
              <a:buNone/>
            </a:pPr>
            <a:r>
              <a:rPr lang="en-US" sz="1500" b="1" kern="0" spc="30" dirty="0">
                <a:solidFill>
                  <a:srgbClr val="FFFFFF"/>
                </a:solidFill>
                <a:latin typeface="Arial" pitchFamily="34" charset="0"/>
                <a:ea typeface="Arial" pitchFamily="34" charset="-122"/>
                <a:cs typeface="Arial" pitchFamily="34" charset="-120"/>
              </a:rPr>
              <a:t>LEARN</a:t>
            </a:r>
          </a:p>
          <a:p>
            <a:pPr marL="0" indent="0" algn="ctr">
              <a:buNone/>
            </a:pPr>
            <a:r>
              <a:rPr lang="en-US" sz="1050" kern="0" spc="50" dirty="0">
                <a:solidFill>
                  <a:srgbClr val="F2D5D6"/>
                </a:solidFill>
                <a:latin typeface="Arial" pitchFamily="34" charset="0"/>
                <a:ea typeface="Arial" pitchFamily="34" charset="-122"/>
                <a:cs typeface="Arial" pitchFamily="34" charset="-120"/>
              </a:rPr>
              <a:t>AGES 12–14</a:t>
            </a:r>
          </a:p>
        </p:txBody>
      </p:sp>
      <p:sp>
        <p:nvSpPr>
          <p:cNvPr id="14" name="Card Body"/>
          <p:cNvSpPr/>
          <p:nvPr/>
        </p:nvSpPr>
        <p:spPr>
          <a:xfrm>
            <a:off x="914400" y="2834640"/>
            <a:ext cx="2743200" cy="1554480"/>
          </a:xfrm>
          <a:prstGeom prst="rect">
            <a:avLst/>
          </a:prstGeom>
          <a:noFill/>
          <a:ln/>
        </p:spPr>
        <p:txBody>
          <a:bodyPr wrap="square" lIns="0" tIns="0" rIns="0" bIns="0" rtlCol="0" anchor="t"/>
          <a:lstStyle/>
          <a:p>
            <a:pPr marL="228600" indent="-228600" algn="l">
              <a:spcAft>
                <a:spcPts val="800"/>
              </a:spcAft>
              <a:buClr>
                <a:srgbClr val="C0232A"/>
              </a:buClr>
              <a:buFont typeface="Arial" pitchFamily="34" charset="0"/>
              <a:buChar char="▪"/>
            </a:pPr>
            <a:r>
              <a:rPr lang="en-US" sz="1250" b="1" kern="0" dirty="0">
                <a:solidFill>
                  <a:srgbClr val="1C1C1C"/>
                </a:solidFill>
                <a:latin typeface="Arial" pitchFamily="34" charset="0"/>
                <a:ea typeface="Arial" pitchFamily="34" charset="-122"/>
                <a:cs typeface="Arial" pitchFamily="34" charset="-120"/>
              </a:rPr>
              <a:t>Goblet squat</a:t>
            </a:r>
            <a:r>
              <a:rPr lang="en-US" sz="1250" kern="0" dirty="0">
                <a:solidFill>
                  <a:srgbClr val="1C1C1C"/>
                </a:solidFill>
                <a:latin typeface="Arial" pitchFamily="34" charset="0"/>
                <a:ea typeface="Arial" pitchFamily="34" charset="-122"/>
                <a:cs typeface="Arial" pitchFamily="34" charset="-120"/>
              </a:rPr>
              <a:t> — bodyweight → loaded</a:t>
            </a:r>
          </a:p>
          <a:p>
            <a:pPr marL="228600" indent="-228600" algn="l">
              <a:spcAft>
                <a:spcPts val="800"/>
              </a:spcAft>
              <a:buClr>
                <a:srgbClr val="C0232A"/>
              </a:buClr>
              <a:buFont typeface="Arial" pitchFamily="34" charset="0"/>
              <a:buChar char="▪"/>
            </a:pPr>
            <a:r>
              <a:rPr lang="en-US" sz="1250" b="1" kern="0" dirty="0">
                <a:solidFill>
                  <a:srgbClr val="1C1C1C"/>
                </a:solidFill>
                <a:latin typeface="Arial" pitchFamily="34" charset="0"/>
                <a:ea typeface="Arial" pitchFamily="34" charset="-122"/>
                <a:cs typeface="Arial" pitchFamily="34" charset="-120"/>
              </a:rPr>
              <a:t>Hip hinge / RDL</a:t>
            </a:r>
            <a:r>
              <a:rPr lang="en-US" sz="1250" kern="0" dirty="0">
                <a:solidFill>
                  <a:srgbClr val="1C1C1C"/>
                </a:solidFill>
                <a:latin typeface="Arial" pitchFamily="34" charset="0"/>
                <a:ea typeface="Arial" pitchFamily="34" charset="-122"/>
                <a:cs typeface="Arial" pitchFamily="34" charset="-120"/>
              </a:rPr>
              <a:t> — bodyweight, DB</a:t>
            </a:r>
          </a:p>
          <a:p>
            <a:pPr marL="228600" indent="-228600" algn="l">
              <a:spcAft>
                <a:spcPts val="800"/>
              </a:spcAft>
              <a:buClr>
                <a:srgbClr val="C0232A"/>
              </a:buClr>
              <a:buFont typeface="Arial" pitchFamily="34" charset="0"/>
              <a:buChar char="▪"/>
            </a:pPr>
            <a:r>
              <a:rPr lang="en-US" sz="1250" b="1" kern="0" dirty="0">
                <a:solidFill>
                  <a:srgbClr val="1C1C1C"/>
                </a:solidFill>
                <a:latin typeface="Arial" pitchFamily="34" charset="0"/>
                <a:ea typeface="Arial" pitchFamily="34" charset="-122"/>
                <a:cs typeface="Arial" pitchFamily="34" charset="-120"/>
              </a:rPr>
              <a:t>Lateral ladder &amp; sprint mechanics</a:t>
            </a:r>
          </a:p>
          <a:p>
            <a:pPr marL="228600" indent="-228600" algn="l">
              <a:spcAft>
                <a:spcPts val="800"/>
              </a:spcAft>
              <a:buClr>
                <a:srgbClr val="C0232A"/>
              </a:buClr>
              <a:buFont typeface="Arial" pitchFamily="34" charset="0"/>
              <a:buChar char="▪"/>
            </a:pPr>
            <a:r>
              <a:rPr lang="en-US" sz="1250" b="1" kern="0" dirty="0">
                <a:solidFill>
                  <a:srgbClr val="1C1C1C"/>
                </a:solidFill>
                <a:latin typeface="Arial" pitchFamily="34" charset="0"/>
                <a:ea typeface="Arial" pitchFamily="34" charset="-122"/>
                <a:cs typeface="Arial" pitchFamily="34" charset="-120"/>
              </a:rPr>
              <a:t>Broad jump, med ball slam</a:t>
            </a:r>
          </a:p>
        </p:txBody>
      </p:sp>
      <p:sp>
        <p:nvSpPr>
          <p:cNvPr id="15" name="Dose Strip"/>
          <p:cNvSpPr/>
          <p:nvPr/>
        </p:nvSpPr>
        <p:spPr>
          <a:xfrm>
            <a:off x="731520" y="4663440"/>
            <a:ext cx="3108960" cy="411480"/>
          </a:xfrm>
          <a:prstGeom prst="roundRect">
            <a:avLst>
              <a:gd name="adj" fmla="val 10000"/>
            </a:avLst>
          </a:prstGeom>
          <a:solidFill>
            <a:srgbClr val="F2F3F4"/>
          </a:solidFill>
          <a:ln/>
        </p:spPr>
        <p:txBody>
          <a:bodyPr wrap="square" lIns="91440" tIns="0" rIns="91440" bIns="0" rtlCol="0" anchor="ctr"/>
          <a:lstStyle/>
          <a:p>
            <a:pPr marL="0" indent="0" algn="ctr">
              <a:buNone/>
            </a:pPr>
            <a:r>
              <a:rPr lang="en-US" sz="1000" b="1" kern="0" spc="30" dirty="0">
                <a:solidFill>
                  <a:srgbClr val="C0232A"/>
                </a:solidFill>
                <a:latin typeface="Arial" pitchFamily="34" charset="0"/>
                <a:ea typeface="Arial" pitchFamily="34" charset="-122"/>
                <a:cs typeface="Arial" pitchFamily="34" charset="-120"/>
              </a:rPr>
              <a:t>2–3 / WK  ·  30–40 MIN  ·  LOW–MOD</a:t>
            </a:r>
          </a:p>
        </p:txBody>
      </p:sp>
      <p:sp>
        <p:nvSpPr>
          <p:cNvPr id="20" name="Card"/>
          <p:cNvSpPr/>
          <p:nvPr/>
        </p:nvSpPr>
        <p:spPr>
          <a:xfrm>
            <a:off x="4450080" y="1965960"/>
            <a:ext cx="3291840" cy="320040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dirty="0"/>
          </a:p>
        </p:txBody>
      </p:sp>
      <p:sp>
        <p:nvSpPr>
          <p:cNvPr id="21" name="Card Header"/>
          <p:cNvSpPr/>
          <p:nvPr/>
        </p:nvSpPr>
        <p:spPr>
          <a:xfrm>
            <a:off x="4450080" y="1965960"/>
            <a:ext cx="3291840" cy="685800"/>
          </a:xfrm>
          <a:prstGeom prst="roundRect">
            <a:avLst>
              <a:gd name="adj" fmla="val 13333"/>
            </a:avLst>
          </a:prstGeom>
          <a:solidFill>
            <a:srgbClr val="8E1A1F"/>
          </a:solidFill>
          <a:ln/>
        </p:spPr>
        <p:txBody>
          <a:bodyPr/>
          <a:lstStyle/>
          <a:p>
            <a:endParaRPr lang="en-US"/>
          </a:p>
        </p:txBody>
      </p:sp>
      <p:sp>
        <p:nvSpPr>
          <p:cNvPr id="22" name="Card Header Sq"/>
          <p:cNvSpPr/>
          <p:nvPr/>
        </p:nvSpPr>
        <p:spPr>
          <a:xfrm>
            <a:off x="4450080" y="2331720"/>
            <a:ext cx="3291840" cy="320040"/>
          </a:xfrm>
          <a:prstGeom prst="rect">
            <a:avLst/>
          </a:prstGeom>
          <a:solidFill>
            <a:srgbClr val="8E1A1F"/>
          </a:solidFill>
          <a:ln/>
        </p:spPr>
        <p:txBody>
          <a:bodyPr/>
          <a:lstStyle/>
          <a:p>
            <a:endParaRPr lang="en-US"/>
          </a:p>
        </p:txBody>
      </p:sp>
      <p:sp>
        <p:nvSpPr>
          <p:cNvPr id="23" name="Card Header Text"/>
          <p:cNvSpPr/>
          <p:nvPr/>
        </p:nvSpPr>
        <p:spPr>
          <a:xfrm>
            <a:off x="4450080" y="2011680"/>
            <a:ext cx="3291840" cy="594360"/>
          </a:xfrm>
          <a:prstGeom prst="rect">
            <a:avLst/>
          </a:prstGeom>
          <a:noFill/>
          <a:ln/>
        </p:spPr>
        <p:txBody>
          <a:bodyPr wrap="square" lIns="0" tIns="0" rIns="0" bIns="0" rtlCol="0" anchor="ctr"/>
          <a:lstStyle/>
          <a:p>
            <a:pPr marL="0" indent="0" algn="ctr">
              <a:buNone/>
            </a:pPr>
            <a:r>
              <a:rPr lang="en-US" sz="1500" b="1" kern="0" spc="30" dirty="0">
                <a:solidFill>
                  <a:srgbClr val="FFFFFF"/>
                </a:solidFill>
                <a:latin typeface="Arial" pitchFamily="34" charset="0"/>
                <a:ea typeface="Arial" pitchFamily="34" charset="-122"/>
                <a:cs typeface="Arial" pitchFamily="34" charset="-120"/>
              </a:rPr>
              <a:t>BUILD</a:t>
            </a:r>
          </a:p>
          <a:p>
            <a:pPr marL="0" indent="0" algn="ctr">
              <a:buNone/>
            </a:pPr>
            <a:r>
              <a:rPr lang="en-US" sz="1050" kern="0" spc="50" dirty="0">
                <a:solidFill>
                  <a:srgbClr val="E9D1D2"/>
                </a:solidFill>
                <a:latin typeface="Arial" pitchFamily="34" charset="0"/>
                <a:ea typeface="Arial" pitchFamily="34" charset="-122"/>
                <a:cs typeface="Arial" pitchFamily="34" charset="-120"/>
              </a:rPr>
              <a:t>AGES 14–16</a:t>
            </a:r>
          </a:p>
        </p:txBody>
      </p:sp>
      <p:sp>
        <p:nvSpPr>
          <p:cNvPr id="24" name="Card Body"/>
          <p:cNvSpPr/>
          <p:nvPr/>
        </p:nvSpPr>
        <p:spPr>
          <a:xfrm>
            <a:off x="4724400" y="2834640"/>
            <a:ext cx="2743200" cy="1828800"/>
          </a:xfrm>
          <a:prstGeom prst="rect">
            <a:avLst/>
          </a:prstGeom>
          <a:noFill/>
          <a:ln/>
        </p:spPr>
        <p:txBody>
          <a:bodyPr wrap="square" lIns="0" tIns="0" rIns="0" bIns="0" rtlCol="0" anchor="t"/>
          <a:lstStyle/>
          <a:p>
            <a:pPr marL="228600" indent="-228600" algn="l">
              <a:spcAft>
                <a:spcPts val="800"/>
              </a:spcAft>
              <a:buClr>
                <a:srgbClr val="C0232A"/>
              </a:buClr>
              <a:buFont typeface="Arial" pitchFamily="34" charset="0"/>
              <a:buChar char="▪"/>
            </a:pPr>
            <a:r>
              <a:rPr lang="en-US" sz="1250" b="1" kern="0" dirty="0">
                <a:solidFill>
                  <a:srgbClr val="1C1C1C"/>
                </a:solidFill>
                <a:latin typeface="Arial" pitchFamily="34" charset="0"/>
                <a:ea typeface="Arial" pitchFamily="34" charset="-122"/>
                <a:cs typeface="Arial" pitchFamily="34" charset="-120"/>
              </a:rPr>
              <a:t>Trap bar deadlift, barbell squat, DB RDL</a:t>
            </a:r>
          </a:p>
          <a:p>
            <a:pPr marL="228600" indent="-228600" algn="l">
              <a:spcAft>
                <a:spcPts val="800"/>
              </a:spcAft>
              <a:buClr>
                <a:srgbClr val="C0232A"/>
              </a:buClr>
              <a:buFont typeface="Arial" pitchFamily="34" charset="0"/>
              <a:buChar char="▪"/>
            </a:pPr>
            <a:r>
              <a:rPr lang="en-US" sz="1250" b="1" kern="0" dirty="0">
                <a:solidFill>
                  <a:srgbClr val="1C1C1C"/>
                </a:solidFill>
                <a:latin typeface="Arial" pitchFamily="34" charset="0"/>
                <a:ea typeface="Arial" pitchFamily="34" charset="-122"/>
                <a:cs typeface="Arial" pitchFamily="34" charset="-120"/>
              </a:rPr>
              <a:t>Box jump, hang clean, plyometrics</a:t>
            </a:r>
          </a:p>
          <a:p>
            <a:pPr marL="228600" indent="-228600" algn="l">
              <a:spcAft>
                <a:spcPts val="800"/>
              </a:spcAft>
              <a:buClr>
                <a:srgbClr val="C0232A"/>
              </a:buClr>
              <a:buFont typeface="Arial" pitchFamily="34" charset="0"/>
              <a:buChar char="▪"/>
            </a:pPr>
            <a:r>
              <a:rPr lang="en-US" sz="1250" b="1" kern="0" dirty="0">
                <a:solidFill>
                  <a:srgbClr val="1C1C1C"/>
                </a:solidFill>
                <a:latin typeface="Arial" pitchFamily="34" charset="0"/>
                <a:ea typeface="Arial" pitchFamily="34" charset="-122"/>
                <a:cs typeface="Arial" pitchFamily="34" charset="-120"/>
              </a:rPr>
              <a:t>5-10-5 agility, sprinting, resisted sprints</a:t>
            </a:r>
          </a:p>
          <a:p>
            <a:pPr marL="228600" indent="-228600" algn="l">
              <a:spcAft>
                <a:spcPts val="800"/>
              </a:spcAft>
              <a:buClr>
                <a:srgbClr val="C0232A"/>
              </a:buClr>
              <a:buFont typeface="Arial" pitchFamily="34" charset="0"/>
              <a:buChar char="▪"/>
            </a:pPr>
            <a:r>
              <a:rPr lang="en-US" sz="1250" b="1" kern="0" dirty="0">
                <a:solidFill>
                  <a:srgbClr val="1C1C1C"/>
                </a:solidFill>
                <a:latin typeface="Arial" pitchFamily="34" charset="0"/>
                <a:ea typeface="Arial" pitchFamily="34" charset="-122"/>
                <a:cs typeface="Arial" pitchFamily="34" charset="-120"/>
              </a:rPr>
              <a:t>Circuit complexes</a:t>
            </a:r>
            <a:r>
              <a:rPr lang="en-US" sz="1250" kern="0" dirty="0">
                <a:solidFill>
                  <a:srgbClr val="1C1C1C"/>
                </a:solidFill>
                <a:latin typeface="Arial" pitchFamily="34" charset="0"/>
                <a:ea typeface="Arial" pitchFamily="34" charset="-122"/>
                <a:cs typeface="Arial" pitchFamily="34" charset="-120"/>
              </a:rPr>
              <a:t> — strength / conditioning blend</a:t>
            </a:r>
          </a:p>
        </p:txBody>
      </p:sp>
      <p:sp>
        <p:nvSpPr>
          <p:cNvPr id="25" name="Dose Strip"/>
          <p:cNvSpPr/>
          <p:nvPr/>
        </p:nvSpPr>
        <p:spPr>
          <a:xfrm>
            <a:off x="4541520" y="4663440"/>
            <a:ext cx="3108960" cy="411480"/>
          </a:xfrm>
          <a:prstGeom prst="roundRect">
            <a:avLst>
              <a:gd name="adj" fmla="val 10000"/>
            </a:avLst>
          </a:prstGeom>
          <a:solidFill>
            <a:srgbClr val="F2F3F4"/>
          </a:solidFill>
          <a:ln/>
        </p:spPr>
        <p:txBody>
          <a:bodyPr wrap="square" lIns="91440" tIns="0" rIns="91440" bIns="0" rtlCol="0" anchor="ctr"/>
          <a:lstStyle/>
          <a:p>
            <a:pPr marL="0" indent="0" algn="ctr">
              <a:buNone/>
            </a:pPr>
            <a:r>
              <a:rPr lang="en-US" sz="1000" b="1" kern="0" spc="30" dirty="0">
                <a:solidFill>
                  <a:srgbClr val="C0232A"/>
                </a:solidFill>
                <a:latin typeface="Arial" pitchFamily="34" charset="0"/>
                <a:ea typeface="Arial" pitchFamily="34" charset="-122"/>
                <a:cs typeface="Arial" pitchFamily="34" charset="-120"/>
              </a:rPr>
              <a:t>3–4 / WK  ·  45–60 MIN  ·  MOD–HIGH</a:t>
            </a:r>
          </a:p>
        </p:txBody>
      </p:sp>
      <p:sp>
        <p:nvSpPr>
          <p:cNvPr id="30" name="Card"/>
          <p:cNvSpPr/>
          <p:nvPr/>
        </p:nvSpPr>
        <p:spPr>
          <a:xfrm>
            <a:off x="8260080" y="1965960"/>
            <a:ext cx="3291840" cy="320040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31" name="Card Header"/>
          <p:cNvSpPr/>
          <p:nvPr/>
        </p:nvSpPr>
        <p:spPr>
          <a:xfrm>
            <a:off x="8260080" y="1965960"/>
            <a:ext cx="3291840" cy="685800"/>
          </a:xfrm>
          <a:prstGeom prst="roundRect">
            <a:avLst>
              <a:gd name="adj" fmla="val 13333"/>
            </a:avLst>
          </a:prstGeom>
          <a:solidFill>
            <a:srgbClr val="1C1C1C"/>
          </a:solidFill>
          <a:ln/>
        </p:spPr>
        <p:txBody>
          <a:bodyPr/>
          <a:lstStyle/>
          <a:p>
            <a:endParaRPr lang="en-US"/>
          </a:p>
        </p:txBody>
      </p:sp>
      <p:sp>
        <p:nvSpPr>
          <p:cNvPr id="32" name="Card Header Sq"/>
          <p:cNvSpPr/>
          <p:nvPr/>
        </p:nvSpPr>
        <p:spPr>
          <a:xfrm>
            <a:off x="8260080" y="2331720"/>
            <a:ext cx="3291840" cy="320040"/>
          </a:xfrm>
          <a:prstGeom prst="rect">
            <a:avLst/>
          </a:prstGeom>
          <a:solidFill>
            <a:srgbClr val="1C1C1C"/>
          </a:solidFill>
          <a:ln/>
        </p:spPr>
        <p:txBody>
          <a:bodyPr/>
          <a:lstStyle/>
          <a:p>
            <a:endParaRPr lang="en-US"/>
          </a:p>
        </p:txBody>
      </p:sp>
      <p:sp>
        <p:nvSpPr>
          <p:cNvPr id="33" name="Card Header Text"/>
          <p:cNvSpPr/>
          <p:nvPr/>
        </p:nvSpPr>
        <p:spPr>
          <a:xfrm>
            <a:off x="8260080" y="2011680"/>
            <a:ext cx="3291840" cy="594360"/>
          </a:xfrm>
          <a:prstGeom prst="rect">
            <a:avLst/>
          </a:prstGeom>
          <a:noFill/>
          <a:ln/>
        </p:spPr>
        <p:txBody>
          <a:bodyPr wrap="square" lIns="0" tIns="0" rIns="0" bIns="0" rtlCol="0" anchor="ctr"/>
          <a:lstStyle/>
          <a:p>
            <a:pPr marL="0" indent="0" algn="ctr">
              <a:buNone/>
            </a:pPr>
            <a:r>
              <a:rPr lang="en-US" sz="1500" b="1" kern="0" spc="30" dirty="0">
                <a:solidFill>
                  <a:srgbClr val="FFFFFF"/>
                </a:solidFill>
                <a:latin typeface="Arial" pitchFamily="34" charset="0"/>
                <a:ea typeface="Arial" pitchFamily="34" charset="-122"/>
                <a:cs typeface="Arial" pitchFamily="34" charset="-120"/>
              </a:rPr>
              <a:t>COMPETE</a:t>
            </a:r>
          </a:p>
          <a:p>
            <a:pPr marL="0" indent="0" algn="ctr">
              <a:buNone/>
            </a:pPr>
            <a:r>
              <a:rPr lang="en-US" sz="1050" kern="0" spc="50" dirty="0">
                <a:solidFill>
                  <a:srgbClr val="C9CCCF"/>
                </a:solidFill>
                <a:latin typeface="Arial" pitchFamily="34" charset="0"/>
                <a:ea typeface="Arial" pitchFamily="34" charset="-122"/>
                <a:cs typeface="Arial" pitchFamily="34" charset="-120"/>
              </a:rPr>
              <a:t>AGES 16–18</a:t>
            </a:r>
          </a:p>
        </p:txBody>
      </p:sp>
      <p:sp>
        <p:nvSpPr>
          <p:cNvPr id="34" name="Card Body"/>
          <p:cNvSpPr/>
          <p:nvPr/>
        </p:nvSpPr>
        <p:spPr>
          <a:xfrm>
            <a:off x="8534400" y="2834640"/>
            <a:ext cx="2743200" cy="1554480"/>
          </a:xfrm>
          <a:prstGeom prst="rect">
            <a:avLst/>
          </a:prstGeom>
          <a:noFill/>
          <a:ln/>
        </p:spPr>
        <p:txBody>
          <a:bodyPr wrap="square" lIns="0" tIns="0" rIns="0" bIns="0" rtlCol="0" anchor="t"/>
          <a:lstStyle/>
          <a:p>
            <a:pPr marL="228600" indent="-228600" algn="l">
              <a:spcAft>
                <a:spcPts val="800"/>
              </a:spcAft>
              <a:buClr>
                <a:srgbClr val="C0232A"/>
              </a:buClr>
              <a:buFont typeface="Arial" pitchFamily="34" charset="0"/>
              <a:buChar char="▪"/>
            </a:pPr>
            <a:r>
              <a:rPr lang="en-US" sz="1250" b="1" kern="0" dirty="0">
                <a:solidFill>
                  <a:srgbClr val="1C1C1C"/>
                </a:solidFill>
                <a:latin typeface="Arial" pitchFamily="34" charset="0"/>
                <a:ea typeface="Arial" pitchFamily="34" charset="-122"/>
                <a:cs typeface="Arial" pitchFamily="34" charset="-120"/>
              </a:rPr>
              <a:t>Barbell squat, power clean, RDL</a:t>
            </a:r>
          </a:p>
          <a:p>
            <a:pPr marL="228600" indent="-228600" algn="l">
              <a:spcAft>
                <a:spcPts val="800"/>
              </a:spcAft>
              <a:buClr>
                <a:srgbClr val="C0232A"/>
              </a:buClr>
              <a:buFont typeface="Arial" pitchFamily="34" charset="0"/>
              <a:buChar char="▪"/>
            </a:pPr>
            <a:r>
              <a:rPr lang="en-US" sz="1250" b="1" kern="0" dirty="0">
                <a:solidFill>
                  <a:srgbClr val="1C1C1C"/>
                </a:solidFill>
                <a:latin typeface="Arial" pitchFamily="34" charset="0"/>
                <a:ea typeface="Arial" pitchFamily="34" charset="-122"/>
                <a:cs typeface="Arial" pitchFamily="34" charset="-120"/>
              </a:rPr>
              <a:t>Hang clean, high level plyometrics, depth jump</a:t>
            </a:r>
          </a:p>
          <a:p>
            <a:pPr marL="228600" indent="-228600" algn="l">
              <a:spcAft>
                <a:spcPts val="800"/>
              </a:spcAft>
              <a:buClr>
                <a:srgbClr val="C0232A"/>
              </a:buClr>
              <a:buFont typeface="Arial" pitchFamily="34" charset="0"/>
              <a:buChar char="▪"/>
            </a:pPr>
            <a:r>
              <a:rPr lang="en-US" sz="1250" b="1" kern="0" dirty="0">
                <a:solidFill>
                  <a:srgbClr val="1C1C1C"/>
                </a:solidFill>
                <a:latin typeface="Arial" pitchFamily="34" charset="0"/>
                <a:ea typeface="Arial" pitchFamily="34" charset="-122"/>
                <a:cs typeface="Arial" pitchFamily="34" charset="-120"/>
              </a:rPr>
              <a:t>Sprinting &amp; sprint loading</a:t>
            </a:r>
          </a:p>
          <a:p>
            <a:pPr marL="228600" indent="-228600" algn="l">
              <a:spcAft>
                <a:spcPts val="800"/>
              </a:spcAft>
              <a:buClr>
                <a:srgbClr val="C0232A"/>
              </a:buClr>
              <a:buFont typeface="Arial" pitchFamily="34" charset="0"/>
              <a:buChar char="▪"/>
            </a:pPr>
            <a:r>
              <a:rPr lang="en-US" sz="1250" b="1" kern="0" dirty="0">
                <a:solidFill>
                  <a:srgbClr val="1C1C1C"/>
                </a:solidFill>
                <a:latin typeface="Arial" pitchFamily="34" charset="0"/>
                <a:ea typeface="Arial" pitchFamily="34" charset="-122"/>
                <a:cs typeface="Arial" pitchFamily="34" charset="-120"/>
              </a:rPr>
              <a:t>Higher intensity loading </a:t>
            </a:r>
          </a:p>
          <a:p>
            <a:pPr marL="228600" indent="-228600" algn="l">
              <a:spcAft>
                <a:spcPts val="800"/>
              </a:spcAft>
              <a:buClr>
                <a:srgbClr val="C0232A"/>
              </a:buClr>
              <a:buFont typeface="Arial" pitchFamily="34" charset="0"/>
              <a:buChar char="▪"/>
            </a:pPr>
            <a:r>
              <a:rPr lang="en-US" sz="1250" b="1" kern="0" dirty="0">
                <a:solidFill>
                  <a:srgbClr val="1C1C1C"/>
                </a:solidFill>
                <a:latin typeface="Arial" pitchFamily="34" charset="0"/>
                <a:ea typeface="Arial" pitchFamily="34" charset="-122"/>
                <a:cs typeface="Arial" pitchFamily="34" charset="-120"/>
              </a:rPr>
              <a:t>Mobility &amp; soft tissue work</a:t>
            </a:r>
          </a:p>
        </p:txBody>
      </p:sp>
      <p:sp>
        <p:nvSpPr>
          <p:cNvPr id="35" name="Dose Strip"/>
          <p:cNvSpPr/>
          <p:nvPr/>
        </p:nvSpPr>
        <p:spPr>
          <a:xfrm>
            <a:off x="8351520" y="4663440"/>
            <a:ext cx="3108960" cy="411480"/>
          </a:xfrm>
          <a:prstGeom prst="roundRect">
            <a:avLst>
              <a:gd name="adj" fmla="val 10000"/>
            </a:avLst>
          </a:prstGeom>
          <a:solidFill>
            <a:srgbClr val="F2F3F4"/>
          </a:solidFill>
          <a:ln/>
        </p:spPr>
        <p:txBody>
          <a:bodyPr wrap="square" lIns="91440" tIns="0" rIns="91440" bIns="0" rtlCol="0" anchor="ctr"/>
          <a:lstStyle/>
          <a:p>
            <a:pPr marL="0" indent="0" algn="ctr">
              <a:buNone/>
            </a:pPr>
            <a:r>
              <a:rPr lang="en-US" sz="1000" b="1" kern="0" spc="30" dirty="0">
                <a:solidFill>
                  <a:srgbClr val="C0232A"/>
                </a:solidFill>
                <a:latin typeface="Arial" pitchFamily="34" charset="0"/>
                <a:ea typeface="Arial" pitchFamily="34" charset="-122"/>
                <a:cs typeface="Arial" pitchFamily="34" charset="-120"/>
              </a:rPr>
              <a:t>4–5 / WK  ·  60–75 MIN  ·  HIGH, PERIODIZED</a:t>
            </a:r>
          </a:p>
        </p:txBody>
      </p:sp>
      <p:sp>
        <p:nvSpPr>
          <p:cNvPr id="60" name="Handout Callout"/>
          <p:cNvSpPr/>
          <p:nvPr/>
        </p:nvSpPr>
        <p:spPr>
          <a:xfrm>
            <a:off x="640080" y="5486400"/>
            <a:ext cx="10911840" cy="594360"/>
          </a:xfrm>
          <a:prstGeom prst="roundRect">
            <a:avLst>
              <a:gd name="adj" fmla="val 8000"/>
            </a:avLst>
          </a:prstGeom>
          <a:solidFill>
            <a:srgbClr val="FFFFFF"/>
          </a:solidFill>
          <a:ln>
            <a:solidFill>
              <a:srgbClr val="C0232A"/>
            </a:solidFill>
          </a:ln>
        </p:spPr>
        <p:txBody>
          <a:bodyPr wrap="square" lIns="274320" tIns="0" rIns="274320" bIns="0" rtlCol="0" anchor="ctr"/>
          <a:lstStyle/>
          <a:p>
            <a:pPr marL="0" indent="0" algn="l">
              <a:buNone/>
            </a:pPr>
            <a:r>
              <a:rPr lang="en-US" sz="1200" b="1" kern="0" spc="30" dirty="0">
                <a:solidFill>
                  <a:srgbClr val="C0232A"/>
                </a:solidFill>
                <a:latin typeface="Arial" pitchFamily="34" charset="0"/>
                <a:ea typeface="Arial" pitchFamily="34" charset="-122"/>
                <a:cs typeface="Arial" pitchFamily="34" charset="-120"/>
              </a:rPr>
              <a:t>TAKE THE ONE-PAGER.  </a:t>
            </a:r>
            <a:r>
              <a:rPr lang="en-US" sz="1200" kern="0" dirty="0">
                <a:solidFill>
                  <a:srgbClr val="1C1C1C"/>
                </a:solidFill>
                <a:latin typeface="Arial" pitchFamily="34" charset="0"/>
                <a:ea typeface="Arial" pitchFamily="34" charset="-122"/>
                <a:cs typeface="Arial" pitchFamily="34" charset="-120"/>
              </a:rPr>
              <a:t>This whole pathway — stages, priorities, sample exercises, and training doses — fits on one page. Grab the handout and share it with your staff.</a:t>
            </a:r>
          </a:p>
        </p:txBody>
      </p:sp>
      <p:sp>
        <p:nvSpPr>
          <p:cNvPr id="99" name="Footer"/>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70</a:t>
            </a:r>
            <a:endParaRPr lang="en-US" sz="10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8">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 3 · DEVELOPING KPIS</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KPIS TURN 'GET BETTER' INTO SOMETHING YOU CAN SEE</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03</a:t>
            </a:r>
            <a:endParaRPr lang="en-US" sz="3000" dirty="0"/>
          </a:p>
        </p:txBody>
      </p:sp>
      <p:sp>
        <p:nvSpPr>
          <p:cNvPr id="5" name="Text 3"/>
          <p:cNvSpPr/>
          <p:nvPr/>
        </p:nvSpPr>
        <p:spPr>
          <a:xfrm>
            <a:off x="640080" y="1691640"/>
            <a:ext cx="10607040" cy="640080"/>
          </a:xfrm>
          <a:prstGeom prst="rect">
            <a:avLst/>
          </a:prstGeom>
          <a:noFill/>
          <a:ln/>
        </p:spPr>
        <p:txBody>
          <a:bodyPr wrap="square" lIns="0" tIns="0" rIns="0" bIns="0" rtlCol="0" anchor="ctr"/>
          <a:lstStyle/>
          <a:p>
            <a:pPr marL="0" indent="0">
              <a:buNone/>
            </a:pPr>
            <a:r>
              <a:rPr lang="en-US" sz="1500" dirty="0">
                <a:solidFill>
                  <a:srgbClr val="1C1C1C"/>
                </a:solidFill>
                <a:latin typeface="Arial" pitchFamily="34" charset="0"/>
                <a:ea typeface="Arial" pitchFamily="34" charset="-122"/>
                <a:cs typeface="Arial" pitchFamily="34" charset="-120"/>
              </a:rPr>
              <a:t>A Key Performance Indicator is a measurable quality that, if it improves, means your athlete is moving toward the demands of the sport.</a:t>
            </a:r>
            <a:endParaRPr lang="en-US" sz="1500" dirty="0"/>
          </a:p>
        </p:txBody>
      </p:sp>
      <p:sp>
        <p:nvSpPr>
          <p:cNvPr id="6" name="Shape 4"/>
          <p:cNvSpPr/>
          <p:nvPr/>
        </p:nvSpPr>
        <p:spPr>
          <a:xfrm>
            <a:off x="640080" y="2514600"/>
            <a:ext cx="2670048" cy="2423160"/>
          </a:xfrm>
          <a:prstGeom prst="roundRect">
            <a:avLst>
              <a:gd name="adj" fmla="val 3774"/>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7" name="Shape 5"/>
          <p:cNvSpPr/>
          <p:nvPr/>
        </p:nvSpPr>
        <p:spPr>
          <a:xfrm>
            <a:off x="914400" y="2788920"/>
            <a:ext cx="685800" cy="685800"/>
          </a:xfrm>
          <a:prstGeom prst="ellipse">
            <a:avLst/>
          </a:prstGeom>
          <a:solidFill>
            <a:srgbClr val="C0232A"/>
          </a:solidFill>
          <a:ln/>
        </p:spPr>
        <p:txBody>
          <a:bodyPr/>
          <a:lstStyle/>
          <a:p>
            <a:endParaRPr lang="en-US"/>
          </a:p>
        </p:txBody>
      </p:sp>
      <p:pic>
        <p:nvPicPr>
          <p:cNvPr id="8" name="Image 0" descr="preencoded.png"/>
          <p:cNvPicPr>
            <a:picLocks noChangeAspect="1"/>
          </p:cNvPicPr>
          <p:nvPr/>
        </p:nvPicPr>
        <p:blipFill>
          <a:blip r:embed="rId2"/>
          <a:stretch>
            <a:fillRect/>
          </a:stretch>
        </p:blipFill>
        <p:spPr>
          <a:xfrm>
            <a:off x="1074420" y="2948940"/>
            <a:ext cx="365760" cy="365760"/>
          </a:xfrm>
          <a:prstGeom prst="rect">
            <a:avLst/>
          </a:prstGeom>
        </p:spPr>
      </p:pic>
      <p:sp>
        <p:nvSpPr>
          <p:cNvPr id="9" name="Text 6"/>
          <p:cNvSpPr/>
          <p:nvPr/>
        </p:nvSpPr>
        <p:spPr>
          <a:xfrm>
            <a:off x="914400" y="3611880"/>
            <a:ext cx="2194560" cy="365760"/>
          </a:xfrm>
          <a:prstGeom prst="rect">
            <a:avLst/>
          </a:prstGeom>
          <a:noFill/>
          <a:ln/>
        </p:spPr>
        <p:txBody>
          <a:bodyPr wrap="square" lIns="0" tIns="0" rIns="0" bIns="0" rtlCol="0" anchor="ctr"/>
          <a:lstStyle/>
          <a:p>
            <a:pPr marL="0" indent="0">
              <a:buNone/>
            </a:pPr>
            <a:r>
              <a:rPr lang="en-US" sz="1600" b="1" kern="0" spc="20" dirty="0">
                <a:solidFill>
                  <a:srgbClr val="1C1C1C"/>
                </a:solidFill>
                <a:latin typeface="Arial" pitchFamily="34" charset="0"/>
                <a:ea typeface="Arial" pitchFamily="34" charset="-122"/>
                <a:cs typeface="Arial" pitchFamily="34" charset="-120"/>
              </a:rPr>
              <a:t>RELEVANT</a:t>
            </a:r>
            <a:endParaRPr lang="en-US" sz="1600" dirty="0"/>
          </a:p>
        </p:txBody>
      </p:sp>
      <p:sp>
        <p:nvSpPr>
          <p:cNvPr id="10" name="Text 7"/>
          <p:cNvSpPr/>
          <p:nvPr/>
        </p:nvSpPr>
        <p:spPr>
          <a:xfrm>
            <a:off x="914400" y="3995928"/>
            <a:ext cx="2240280" cy="91440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Tied directly to a sport demand from your needs analysis — not a vanity number.</a:t>
            </a:r>
            <a:endParaRPr lang="en-US" sz="1250" dirty="0"/>
          </a:p>
        </p:txBody>
      </p:sp>
      <p:sp>
        <p:nvSpPr>
          <p:cNvPr id="11" name="Shape 8"/>
          <p:cNvSpPr/>
          <p:nvPr/>
        </p:nvSpPr>
        <p:spPr>
          <a:xfrm>
            <a:off x="3447288" y="2514600"/>
            <a:ext cx="2670048" cy="2423160"/>
          </a:xfrm>
          <a:prstGeom prst="roundRect">
            <a:avLst>
              <a:gd name="adj" fmla="val 3774"/>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2" name="Shape 9"/>
          <p:cNvSpPr/>
          <p:nvPr/>
        </p:nvSpPr>
        <p:spPr>
          <a:xfrm>
            <a:off x="3721608" y="2788920"/>
            <a:ext cx="685800" cy="685800"/>
          </a:xfrm>
          <a:prstGeom prst="ellipse">
            <a:avLst/>
          </a:prstGeom>
          <a:solidFill>
            <a:srgbClr val="C0232A"/>
          </a:solidFill>
          <a:ln/>
        </p:spPr>
        <p:txBody>
          <a:bodyPr/>
          <a:lstStyle/>
          <a:p>
            <a:endParaRPr lang="en-US"/>
          </a:p>
        </p:txBody>
      </p:sp>
      <p:pic>
        <p:nvPicPr>
          <p:cNvPr id="13" name="Image 1" descr="preencoded.png"/>
          <p:cNvPicPr>
            <a:picLocks noChangeAspect="1"/>
          </p:cNvPicPr>
          <p:nvPr/>
        </p:nvPicPr>
        <p:blipFill>
          <a:blip r:embed="rId3"/>
          <a:stretch>
            <a:fillRect/>
          </a:stretch>
        </p:blipFill>
        <p:spPr>
          <a:xfrm>
            <a:off x="3881628" y="2948940"/>
            <a:ext cx="365760" cy="365760"/>
          </a:xfrm>
          <a:prstGeom prst="rect">
            <a:avLst/>
          </a:prstGeom>
        </p:spPr>
      </p:pic>
      <p:sp>
        <p:nvSpPr>
          <p:cNvPr id="14" name="Text 10"/>
          <p:cNvSpPr/>
          <p:nvPr/>
        </p:nvSpPr>
        <p:spPr>
          <a:xfrm>
            <a:off x="3721608" y="3611880"/>
            <a:ext cx="2194560" cy="365760"/>
          </a:xfrm>
          <a:prstGeom prst="rect">
            <a:avLst/>
          </a:prstGeom>
          <a:noFill/>
          <a:ln/>
        </p:spPr>
        <p:txBody>
          <a:bodyPr wrap="square" lIns="0" tIns="0" rIns="0" bIns="0" rtlCol="0" anchor="ctr"/>
          <a:lstStyle/>
          <a:p>
            <a:pPr marL="0" indent="0">
              <a:buNone/>
            </a:pPr>
            <a:r>
              <a:rPr lang="en-US" sz="1600" b="1" kern="0" spc="20" dirty="0">
                <a:solidFill>
                  <a:srgbClr val="1C1C1C"/>
                </a:solidFill>
                <a:latin typeface="Arial" pitchFamily="34" charset="0"/>
                <a:ea typeface="Arial" pitchFamily="34" charset="-122"/>
                <a:cs typeface="Arial" pitchFamily="34" charset="-120"/>
              </a:rPr>
              <a:t>MEASURABLE</a:t>
            </a:r>
            <a:endParaRPr lang="en-US" sz="1600" dirty="0"/>
          </a:p>
        </p:txBody>
      </p:sp>
      <p:sp>
        <p:nvSpPr>
          <p:cNvPr id="15" name="Text 11"/>
          <p:cNvSpPr/>
          <p:nvPr/>
        </p:nvSpPr>
        <p:spPr>
          <a:xfrm>
            <a:off x="3721608" y="3995928"/>
            <a:ext cx="2240280" cy="91440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You can put a number on it with the equipment you actually have.</a:t>
            </a:r>
            <a:endParaRPr lang="en-US" sz="1250" dirty="0"/>
          </a:p>
        </p:txBody>
      </p:sp>
      <p:sp>
        <p:nvSpPr>
          <p:cNvPr id="16" name="Shape 12"/>
          <p:cNvSpPr/>
          <p:nvPr/>
        </p:nvSpPr>
        <p:spPr>
          <a:xfrm>
            <a:off x="6254496" y="2514600"/>
            <a:ext cx="2670048" cy="2423160"/>
          </a:xfrm>
          <a:prstGeom prst="roundRect">
            <a:avLst>
              <a:gd name="adj" fmla="val 3774"/>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7" name="Shape 13"/>
          <p:cNvSpPr/>
          <p:nvPr/>
        </p:nvSpPr>
        <p:spPr>
          <a:xfrm>
            <a:off x="6528816" y="2788920"/>
            <a:ext cx="685800" cy="685800"/>
          </a:xfrm>
          <a:prstGeom prst="ellipse">
            <a:avLst/>
          </a:prstGeom>
          <a:solidFill>
            <a:srgbClr val="C0232A"/>
          </a:solidFill>
          <a:ln/>
        </p:spPr>
        <p:txBody>
          <a:bodyPr/>
          <a:lstStyle/>
          <a:p>
            <a:endParaRPr lang="en-US"/>
          </a:p>
        </p:txBody>
      </p:sp>
      <p:pic>
        <p:nvPicPr>
          <p:cNvPr id="18" name="Image 2" descr="preencoded.png"/>
          <p:cNvPicPr>
            <a:picLocks noChangeAspect="1"/>
          </p:cNvPicPr>
          <p:nvPr/>
        </p:nvPicPr>
        <p:blipFill>
          <a:blip r:embed="rId4"/>
          <a:stretch>
            <a:fillRect/>
          </a:stretch>
        </p:blipFill>
        <p:spPr>
          <a:xfrm>
            <a:off x="6688836" y="2948940"/>
            <a:ext cx="365760" cy="365760"/>
          </a:xfrm>
          <a:prstGeom prst="rect">
            <a:avLst/>
          </a:prstGeom>
        </p:spPr>
      </p:pic>
      <p:sp>
        <p:nvSpPr>
          <p:cNvPr id="19" name="Text 14"/>
          <p:cNvSpPr/>
          <p:nvPr/>
        </p:nvSpPr>
        <p:spPr>
          <a:xfrm>
            <a:off x="6528816" y="3611880"/>
            <a:ext cx="2194560" cy="365760"/>
          </a:xfrm>
          <a:prstGeom prst="rect">
            <a:avLst/>
          </a:prstGeom>
          <a:noFill/>
          <a:ln/>
        </p:spPr>
        <p:txBody>
          <a:bodyPr wrap="square" lIns="0" tIns="0" rIns="0" bIns="0" rtlCol="0" anchor="ctr"/>
          <a:lstStyle/>
          <a:p>
            <a:pPr marL="0" indent="0">
              <a:buNone/>
            </a:pPr>
            <a:r>
              <a:rPr lang="en-US" sz="1600" b="1" kern="0" spc="20" dirty="0">
                <a:solidFill>
                  <a:srgbClr val="1C1C1C"/>
                </a:solidFill>
                <a:latin typeface="Arial" pitchFamily="34" charset="0"/>
                <a:ea typeface="Arial" pitchFamily="34" charset="-122"/>
                <a:cs typeface="Arial" pitchFamily="34" charset="-120"/>
              </a:rPr>
              <a:t>REPEATABLE</a:t>
            </a:r>
            <a:endParaRPr lang="en-US" sz="1600" dirty="0"/>
          </a:p>
        </p:txBody>
      </p:sp>
      <p:sp>
        <p:nvSpPr>
          <p:cNvPr id="20" name="Text 15"/>
          <p:cNvSpPr/>
          <p:nvPr/>
        </p:nvSpPr>
        <p:spPr>
          <a:xfrm>
            <a:off x="6528816" y="3995928"/>
            <a:ext cx="2240280" cy="91440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Same test, same setup, every time — so the change is real, not noise.</a:t>
            </a:r>
            <a:endParaRPr lang="en-US" sz="1250" dirty="0"/>
          </a:p>
        </p:txBody>
      </p:sp>
      <p:sp>
        <p:nvSpPr>
          <p:cNvPr id="21" name="Shape 16"/>
          <p:cNvSpPr/>
          <p:nvPr/>
        </p:nvSpPr>
        <p:spPr>
          <a:xfrm>
            <a:off x="9061704" y="2514600"/>
            <a:ext cx="2670048" cy="2423160"/>
          </a:xfrm>
          <a:prstGeom prst="roundRect">
            <a:avLst>
              <a:gd name="adj" fmla="val 3774"/>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2" name="Shape 17"/>
          <p:cNvSpPr/>
          <p:nvPr/>
        </p:nvSpPr>
        <p:spPr>
          <a:xfrm>
            <a:off x="9336024" y="2788920"/>
            <a:ext cx="685800" cy="685800"/>
          </a:xfrm>
          <a:prstGeom prst="ellipse">
            <a:avLst/>
          </a:prstGeom>
          <a:solidFill>
            <a:srgbClr val="C0232A"/>
          </a:solidFill>
          <a:ln/>
        </p:spPr>
        <p:txBody>
          <a:bodyPr/>
          <a:lstStyle/>
          <a:p>
            <a:endParaRPr lang="en-US"/>
          </a:p>
        </p:txBody>
      </p:sp>
      <p:pic>
        <p:nvPicPr>
          <p:cNvPr id="23" name="Image 3" descr="preencoded.png"/>
          <p:cNvPicPr>
            <a:picLocks noChangeAspect="1"/>
          </p:cNvPicPr>
          <p:nvPr/>
        </p:nvPicPr>
        <p:blipFill>
          <a:blip r:embed="rId5"/>
          <a:stretch>
            <a:fillRect/>
          </a:stretch>
        </p:blipFill>
        <p:spPr>
          <a:xfrm>
            <a:off x="9496044" y="2948940"/>
            <a:ext cx="365760" cy="365760"/>
          </a:xfrm>
          <a:prstGeom prst="rect">
            <a:avLst/>
          </a:prstGeom>
        </p:spPr>
      </p:pic>
      <p:sp>
        <p:nvSpPr>
          <p:cNvPr id="24" name="Text 18"/>
          <p:cNvSpPr/>
          <p:nvPr/>
        </p:nvSpPr>
        <p:spPr>
          <a:xfrm>
            <a:off x="9336024" y="3611880"/>
            <a:ext cx="2194560" cy="365760"/>
          </a:xfrm>
          <a:prstGeom prst="rect">
            <a:avLst/>
          </a:prstGeom>
          <a:noFill/>
          <a:ln/>
        </p:spPr>
        <p:txBody>
          <a:bodyPr wrap="square" lIns="0" tIns="0" rIns="0" bIns="0" rtlCol="0" anchor="ctr"/>
          <a:lstStyle/>
          <a:p>
            <a:pPr marL="0" indent="0">
              <a:buNone/>
            </a:pPr>
            <a:r>
              <a:rPr lang="en-US" sz="1600" b="1" kern="0" spc="20" dirty="0">
                <a:solidFill>
                  <a:srgbClr val="1C1C1C"/>
                </a:solidFill>
                <a:latin typeface="Arial" pitchFamily="34" charset="0"/>
                <a:ea typeface="Arial" pitchFamily="34" charset="-122"/>
                <a:cs typeface="Arial" pitchFamily="34" charset="-120"/>
              </a:rPr>
              <a:t>TRAINABLE</a:t>
            </a:r>
            <a:endParaRPr lang="en-US" sz="1600" dirty="0"/>
          </a:p>
        </p:txBody>
      </p:sp>
      <p:sp>
        <p:nvSpPr>
          <p:cNvPr id="25" name="Text 19"/>
          <p:cNvSpPr/>
          <p:nvPr/>
        </p:nvSpPr>
        <p:spPr>
          <a:xfrm>
            <a:off x="9336024" y="3995928"/>
            <a:ext cx="2240280" cy="91440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It responds to your program within a season; otherwise it's just monitoring.</a:t>
            </a:r>
            <a:endParaRPr lang="en-US" sz="1250" dirty="0"/>
          </a:p>
        </p:txBody>
      </p:sp>
      <p:sp>
        <p:nvSpPr>
          <p:cNvPr id="26" name="Text 20"/>
          <p:cNvSpPr/>
          <p:nvPr/>
        </p:nvSpPr>
        <p:spPr>
          <a:xfrm>
            <a:off x="640080" y="5166360"/>
            <a:ext cx="10789920" cy="365760"/>
          </a:xfrm>
          <a:prstGeom prst="rect">
            <a:avLst/>
          </a:prstGeom>
          <a:noFill/>
          <a:ln/>
        </p:spPr>
        <p:txBody>
          <a:bodyPr wrap="square" lIns="0" tIns="0" rIns="0" bIns="0" rtlCol="0" anchor="ctr"/>
          <a:lstStyle/>
          <a:p>
            <a:pPr marL="0" indent="0">
              <a:buNone/>
            </a:pPr>
            <a:r>
              <a:rPr lang="en-US" sz="1500" b="1" dirty="0">
                <a:solidFill>
                  <a:srgbClr val="C0232A"/>
                </a:solidFill>
                <a:latin typeface="Arial" pitchFamily="34" charset="0"/>
                <a:ea typeface="Arial" pitchFamily="34" charset="-122"/>
                <a:cs typeface="Arial" pitchFamily="34" charset="-120"/>
              </a:rPr>
              <a:t>PICK FEW.  </a:t>
            </a:r>
            <a:r>
              <a:rPr lang="en-US" sz="1500" dirty="0">
                <a:solidFill>
                  <a:srgbClr val="1C1C1C"/>
                </a:solidFill>
                <a:latin typeface="Arial" pitchFamily="34" charset="0"/>
                <a:ea typeface="Arial" pitchFamily="34" charset="-122"/>
                <a:cs typeface="Arial" pitchFamily="34" charset="-120"/>
              </a:rPr>
              <a:t>3–5 KPIs per group beats 15 you'll never track consistently.</a:t>
            </a:r>
            <a:endParaRPr lang="en-US" sz="1500" dirty="0"/>
          </a:p>
        </p:txBody>
      </p:sp>
      <p:sp>
        <p:nvSpPr>
          <p:cNvPr id="27" name="Text 21"/>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71</a:t>
            </a:r>
            <a:endParaRPr lang="en-US" sz="10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9">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 3 · KPI MENU</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EXAMPLE KPIS BY QUALITY</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03</a:t>
            </a:r>
            <a:endParaRPr lang="en-US" sz="3000" dirty="0"/>
          </a:p>
        </p:txBody>
      </p:sp>
      <p:graphicFrame>
        <p:nvGraphicFramePr>
          <p:cNvPr id="10" name="Table 0"/>
          <p:cNvGraphicFramePr>
            <a:graphicFrameLocks noGrp="1"/>
          </p:cNvGraphicFramePr>
          <p:nvPr>
            <p:extLst>
              <p:ext uri="{D42A27DB-BD31-4B8C-83A1-F6EECF244321}">
                <p14:modId xmlns:p14="http://schemas.microsoft.com/office/powerpoint/2010/main" val="2130784600"/>
              </p:ext>
            </p:extLst>
          </p:nvPr>
        </p:nvGraphicFramePr>
        <p:xfrm>
          <a:off x="640080" y="1783080"/>
          <a:ext cx="10881360" cy="3700753"/>
        </p:xfrm>
        <a:graphic>
          <a:graphicData uri="http://schemas.openxmlformats.org/drawingml/2006/table">
            <a:tbl>
              <a:tblPr/>
              <a:tblGrid>
                <a:gridCol w="2743200">
                  <a:extLst>
                    <a:ext uri="{9D8B030D-6E8A-4147-A177-3AD203B41FA5}">
                      <a16:colId xmlns:a16="http://schemas.microsoft.com/office/drawing/2014/main" val="20000"/>
                    </a:ext>
                  </a:extLst>
                </a:gridCol>
                <a:gridCol w="4297680">
                  <a:extLst>
                    <a:ext uri="{9D8B030D-6E8A-4147-A177-3AD203B41FA5}">
                      <a16:colId xmlns:a16="http://schemas.microsoft.com/office/drawing/2014/main" val="20001"/>
                    </a:ext>
                  </a:extLst>
                </a:gridCol>
                <a:gridCol w="3840480">
                  <a:extLst>
                    <a:ext uri="{9D8B030D-6E8A-4147-A177-3AD203B41FA5}">
                      <a16:colId xmlns:a16="http://schemas.microsoft.com/office/drawing/2014/main" val="20002"/>
                    </a:ext>
                  </a:extLst>
                </a:gridCol>
              </a:tblGrid>
              <a:tr h="457200">
                <a:tc>
                  <a:txBody>
                    <a:bodyPr/>
                    <a:lstStyle/>
                    <a:p>
                      <a:pPr marL="0" indent="0" algn="l">
                        <a:buNone/>
                      </a:pPr>
                      <a:r>
                        <a:rPr lang="en-US" sz="1300" b="1" dirty="0">
                          <a:solidFill>
                            <a:srgbClr val="FFFFFF"/>
                          </a:solidFill>
                          <a:latin typeface="Arial" pitchFamily="34" charset="0"/>
                          <a:ea typeface="Arial" pitchFamily="34" charset="-122"/>
                          <a:cs typeface="Arial" pitchFamily="34" charset="-120"/>
                        </a:rPr>
                        <a:t>Quality</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1C1C1C"/>
                    </a:solidFill>
                  </a:tcPr>
                </a:tc>
                <a:tc>
                  <a:txBody>
                    <a:bodyPr/>
                    <a:lstStyle/>
                    <a:p>
                      <a:pPr marL="0" indent="0" algn="l">
                        <a:buNone/>
                      </a:pPr>
                      <a:r>
                        <a:rPr lang="en-US" sz="1300" b="1" dirty="0">
                          <a:solidFill>
                            <a:srgbClr val="FFFFFF"/>
                          </a:solidFill>
                          <a:latin typeface="Arial" pitchFamily="34" charset="0"/>
                          <a:ea typeface="Arial" pitchFamily="34" charset="-122"/>
                          <a:cs typeface="Arial" pitchFamily="34" charset="-120"/>
                        </a:rPr>
                        <a:t>Field-friendly test</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1C1C1C"/>
                    </a:solidFill>
                  </a:tcPr>
                </a:tc>
                <a:tc>
                  <a:txBody>
                    <a:bodyPr/>
                    <a:lstStyle/>
                    <a:p>
                      <a:pPr marL="0" indent="0" algn="l">
                        <a:buNone/>
                      </a:pPr>
                      <a:r>
                        <a:rPr lang="en-US" sz="1300" b="1" dirty="0">
                          <a:solidFill>
                            <a:srgbClr val="FFFFFF"/>
                          </a:solidFill>
                          <a:latin typeface="Arial" pitchFamily="34" charset="0"/>
                          <a:ea typeface="Arial" pitchFamily="34" charset="-122"/>
                          <a:cs typeface="Arial" pitchFamily="34" charset="-120"/>
                        </a:rPr>
                        <a:t>What it tells you</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1C1C1C"/>
                    </a:solidFill>
                  </a:tcPr>
                </a:tc>
                <a:extLst>
                  <a:ext uri="{0D108BD9-81ED-4DB2-BD59-A6C34878D82A}">
                    <a16:rowId xmlns:a16="http://schemas.microsoft.com/office/drawing/2014/main" val="10000"/>
                  </a:ext>
                </a:extLst>
              </a:tr>
              <a:tr h="566928">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Lower-body strength</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Trap-bar / back squat (rep max or rel. strength)</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Force production base for nearly every sport</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66928">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Power / explosiveness</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Vertical jump, broad jump</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Rate of force — sprinting, jumping, change of direction</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66928">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Speed</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10–20 yard sprint (timed)</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Acceleration, the most game-relevant speed quality</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66928">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Change of direction</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5-10-5 pro agility</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Deceleration &amp; re-acceleration under control</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08913">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Conditioning</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Yo-Yo / sport-specific repeat efforts</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Capacity to repeat high-intensity work</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66928">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Movement quality</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Overhead squat / hop-and-hold screen</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C1C1C"/>
                          </a:solidFill>
                          <a:latin typeface="Arial" pitchFamily="34" charset="0"/>
                          <a:ea typeface="Arial" pitchFamily="34" charset="-122"/>
                          <a:cs typeface="Arial" pitchFamily="34" charset="-120"/>
                        </a:rPr>
                        <a:t>Readiness to load &amp; injury-risk flags</a:t>
                      </a:r>
                      <a:endParaRPr lang="en-US" sz="1300" dirty="0">
                        <a:latin typeface="Arial" charset="0"/>
                        <a:ea typeface="Arial" charset="0"/>
                        <a:cs typeface="Arial" charset="0"/>
                      </a:endParaRPr>
                    </a:p>
                  </a:txBody>
                  <a:tcPr anchor="ctr">
                    <a:lnL w="12700" cap="flat" cmpd="sng" algn="ctr">
                      <a:solidFill>
                        <a:srgbClr val="DDE2E8"/>
                      </a:solidFill>
                      <a:prstDash val="solid"/>
                      <a:round/>
                      <a:headEnd type="none" w="med" len="med"/>
                      <a:tailEnd type="none" w="med" len="med"/>
                    </a:lnL>
                    <a:lnR w="12700" cap="flat" cmpd="sng" algn="ctr">
                      <a:solidFill>
                        <a:srgbClr val="DDE2E8"/>
                      </a:solidFill>
                      <a:prstDash val="solid"/>
                      <a:round/>
                      <a:headEnd type="none" w="med" len="med"/>
                      <a:tailEnd type="none" w="med" len="med"/>
                    </a:lnR>
                    <a:lnT w="12700" cap="flat" cmpd="sng" algn="ctr">
                      <a:solidFill>
                        <a:srgbClr val="DDE2E8"/>
                      </a:solidFill>
                      <a:prstDash val="solid"/>
                      <a:round/>
                      <a:headEnd type="none" w="med" len="med"/>
                      <a:tailEnd type="none" w="med" len="med"/>
                    </a:lnT>
                    <a:lnB w="12700" cap="flat" cmpd="sng" algn="ctr">
                      <a:solidFill>
                        <a:srgbClr val="DDE2E8"/>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72</a:t>
            </a:r>
            <a:endParaRPr lang="en-US" sz="10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STEPS 3–4 IN PRACTICE · NEBRASKA VOLLEYBALL</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KPIS &amp; TESTING INSIDE A CHAMPIONSHIP PROGRAM</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04</a:t>
            </a:r>
            <a:endParaRPr lang="en-US" sz="3000" dirty="0"/>
          </a:p>
        </p:txBody>
      </p:sp>
      <p:sp>
        <p:nvSpPr>
          <p:cNvPr id="5" name="Shape 3"/>
          <p:cNvSpPr/>
          <p:nvPr/>
        </p:nvSpPr>
        <p:spPr>
          <a:xfrm>
            <a:off x="640080" y="1783080"/>
            <a:ext cx="5349240" cy="3703320"/>
          </a:xfrm>
          <a:prstGeom prst="roundRect">
            <a:avLst>
              <a:gd name="adj" fmla="val 2469"/>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7" name="Text 4"/>
          <p:cNvSpPr/>
          <p:nvPr/>
        </p:nvSpPr>
        <p:spPr>
          <a:xfrm>
            <a:off x="960120" y="2103120"/>
            <a:ext cx="4206240" cy="411480"/>
          </a:xfrm>
          <a:prstGeom prst="rect">
            <a:avLst/>
          </a:prstGeom>
          <a:noFill/>
          <a:ln/>
        </p:spPr>
        <p:txBody>
          <a:bodyPr wrap="square" lIns="0" tIns="0" rIns="0" bIns="0" rtlCol="0" anchor="ctr"/>
          <a:lstStyle/>
          <a:p>
            <a:pPr marL="0" indent="0">
              <a:buNone/>
            </a:pPr>
            <a:r>
              <a:rPr lang="en-US" sz="1800" b="1" kern="0" spc="30" dirty="0">
                <a:solidFill>
                  <a:srgbClr val="212121"/>
                </a:solidFill>
                <a:latin typeface="Arial" pitchFamily="34" charset="0"/>
                <a:ea typeface="Arial" pitchFamily="34" charset="-122"/>
                <a:cs typeface="Arial" pitchFamily="34" charset="-120"/>
              </a:rPr>
              <a:t>EVALUATION TOOLS</a:t>
            </a:r>
            <a:endParaRPr lang="en-US" sz="1800" dirty="0"/>
          </a:p>
        </p:txBody>
      </p:sp>
      <p:sp>
        <p:nvSpPr>
          <p:cNvPr id="8" name="Text 5"/>
          <p:cNvSpPr/>
          <p:nvPr/>
        </p:nvSpPr>
        <p:spPr>
          <a:xfrm>
            <a:off x="960120" y="2697480"/>
            <a:ext cx="4754880" cy="26517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Force plate jumps</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Wellness questionnaires</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1080 sprint</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Grip testing</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Performance testing — 10y dash, pro agility, vertical &amp; approach jump</a:t>
            </a:r>
            <a:endParaRPr lang="en-US" sz="1350" dirty="0"/>
          </a:p>
        </p:txBody>
      </p:sp>
      <p:sp>
        <p:nvSpPr>
          <p:cNvPr id="9" name="Shape 6"/>
          <p:cNvSpPr/>
          <p:nvPr/>
        </p:nvSpPr>
        <p:spPr>
          <a:xfrm>
            <a:off x="6172200" y="1783080"/>
            <a:ext cx="5349240" cy="3703320"/>
          </a:xfrm>
          <a:prstGeom prst="roundRect">
            <a:avLst>
              <a:gd name="adj" fmla="val 2469"/>
            </a:avLst>
          </a:prstGeom>
          <a:solidFill>
            <a:srgbClr val="E9EBEC"/>
          </a:solidFill>
          <a:ln/>
          <a:effectLst>
            <a:outerShdw blurRad="88900" dist="38100" dir="2700000" algn="bl" rotWithShape="0">
              <a:srgbClr val="000000">
                <a:alpha val="13000"/>
              </a:srgbClr>
            </a:outerShdw>
          </a:effectLst>
        </p:spPr>
        <p:txBody>
          <a:bodyPr/>
          <a:lstStyle/>
          <a:p>
            <a:endParaRPr lang="en-US"/>
          </a:p>
        </p:txBody>
      </p:sp>
      <p:sp>
        <p:nvSpPr>
          <p:cNvPr id="11" name="Text 7"/>
          <p:cNvSpPr/>
          <p:nvPr/>
        </p:nvSpPr>
        <p:spPr>
          <a:xfrm>
            <a:off x="6492240" y="2103120"/>
            <a:ext cx="4206240" cy="411480"/>
          </a:xfrm>
          <a:prstGeom prst="rect">
            <a:avLst/>
          </a:prstGeom>
          <a:noFill/>
          <a:ln/>
        </p:spPr>
        <p:txBody>
          <a:bodyPr wrap="square" lIns="0" tIns="0" rIns="0" bIns="0" rtlCol="0" anchor="ctr"/>
          <a:lstStyle/>
          <a:p>
            <a:pPr marL="0" indent="0">
              <a:buNone/>
            </a:pPr>
            <a:r>
              <a:rPr lang="en-US" sz="1800" b="1" kern="0" spc="30" dirty="0">
                <a:solidFill>
                  <a:srgbClr val="C0232A"/>
                </a:solidFill>
                <a:latin typeface="Arial" pitchFamily="34" charset="0"/>
                <a:ea typeface="Arial" pitchFamily="34" charset="-122"/>
                <a:cs typeface="Arial" pitchFamily="34" charset="-120"/>
              </a:rPr>
              <a:t>WHO FEEDS THE DATA</a:t>
            </a:r>
            <a:endParaRPr lang="en-US" sz="1800" dirty="0"/>
          </a:p>
        </p:txBody>
      </p:sp>
      <p:sp>
        <p:nvSpPr>
          <p:cNvPr id="12" name="Text 8"/>
          <p:cNvSpPr/>
          <p:nvPr/>
        </p:nvSpPr>
        <p:spPr>
          <a:xfrm>
            <a:off x="6492240" y="2697480"/>
            <a:ext cx="4754880" cy="26517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Sport coaches — sport standards, limiting factors</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Athletic medicine — monitoring metrics, previous injuries</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NAPL — best practices, consistent data collection</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Performance nutrition — body composition, individual needs</a:t>
            </a:r>
            <a:endParaRPr lang="en-US" sz="1350" dirty="0"/>
          </a:p>
        </p:txBody>
      </p:sp>
      <p:sp>
        <p:nvSpPr>
          <p:cNvPr id="13" name="Text 9"/>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73</a:t>
            </a:r>
            <a:endParaRPr lang="en-US" sz="10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10">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 4 · TESTING &amp; BENCHMARKING</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TESTING ONLY COUNTS IF IT'S CONSISTENT</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04</a:t>
            </a:r>
            <a:endParaRPr lang="en-US" sz="3000" dirty="0"/>
          </a:p>
        </p:txBody>
      </p:sp>
      <p:sp>
        <p:nvSpPr>
          <p:cNvPr id="5" name="Text 3"/>
          <p:cNvSpPr/>
          <p:nvPr/>
        </p:nvSpPr>
        <p:spPr>
          <a:xfrm>
            <a:off x="640080" y="1691640"/>
            <a:ext cx="6766560" cy="548640"/>
          </a:xfrm>
          <a:prstGeom prst="rect">
            <a:avLst/>
          </a:prstGeom>
          <a:noFill/>
          <a:ln/>
        </p:spPr>
        <p:txBody>
          <a:bodyPr wrap="square" lIns="0" tIns="0" rIns="0" bIns="0" rtlCol="0" anchor="ctr"/>
          <a:lstStyle/>
          <a:p>
            <a:pPr marL="0" indent="0">
              <a:buNone/>
            </a:pPr>
            <a:r>
              <a:rPr lang="en-US" sz="1500" i="1" dirty="0">
                <a:solidFill>
                  <a:srgbClr val="1C1C1C"/>
                </a:solidFill>
                <a:latin typeface="Arial" pitchFamily="34" charset="0"/>
                <a:ea typeface="Arial" pitchFamily="34" charset="-122"/>
                <a:cs typeface="Arial" pitchFamily="34" charset="-120"/>
              </a:rPr>
              <a:t>A test you run differently each time isn't data — it's a guess with a number on it.</a:t>
            </a:r>
            <a:endParaRPr lang="en-US" sz="1500" dirty="0"/>
          </a:p>
        </p:txBody>
      </p:sp>
      <p:sp>
        <p:nvSpPr>
          <p:cNvPr id="6" name="Shape 4"/>
          <p:cNvSpPr/>
          <p:nvPr/>
        </p:nvSpPr>
        <p:spPr>
          <a:xfrm>
            <a:off x="685800" y="2331720"/>
            <a:ext cx="640080" cy="640080"/>
          </a:xfrm>
          <a:prstGeom prst="ellipse">
            <a:avLst/>
          </a:prstGeom>
          <a:solidFill>
            <a:srgbClr val="C0232A"/>
          </a:solidFill>
          <a:ln/>
        </p:spPr>
        <p:txBody>
          <a:bodyPr/>
          <a:lstStyle/>
          <a:p>
            <a:endParaRPr lang="en-US"/>
          </a:p>
        </p:txBody>
      </p:sp>
      <p:pic>
        <p:nvPicPr>
          <p:cNvPr id="7" name="Image 0" descr="preencoded.png"/>
          <p:cNvPicPr>
            <a:picLocks noChangeAspect="1"/>
          </p:cNvPicPr>
          <p:nvPr/>
        </p:nvPicPr>
        <p:blipFill>
          <a:blip r:embed="rId2"/>
          <a:stretch>
            <a:fillRect/>
          </a:stretch>
        </p:blipFill>
        <p:spPr>
          <a:xfrm>
            <a:off x="841248" y="2487168"/>
            <a:ext cx="329184" cy="329184"/>
          </a:xfrm>
          <a:prstGeom prst="rect">
            <a:avLst/>
          </a:prstGeom>
        </p:spPr>
      </p:pic>
      <p:sp>
        <p:nvSpPr>
          <p:cNvPr id="8" name="Text 5"/>
          <p:cNvSpPr/>
          <p:nvPr/>
        </p:nvSpPr>
        <p:spPr>
          <a:xfrm>
            <a:off x="1508760" y="2313432"/>
            <a:ext cx="5852160" cy="365760"/>
          </a:xfrm>
          <a:prstGeom prst="rect">
            <a:avLst/>
          </a:prstGeom>
          <a:noFill/>
          <a:ln/>
        </p:spPr>
        <p:txBody>
          <a:bodyPr wrap="square" lIns="0" tIns="0" rIns="0" bIns="0" rtlCol="0" anchor="ctr"/>
          <a:lstStyle/>
          <a:p>
            <a:pPr marL="0" indent="0">
              <a:buNone/>
            </a:pPr>
            <a:r>
              <a:rPr lang="en-US" sz="1500" b="1" kern="0" spc="20" dirty="0">
                <a:solidFill>
                  <a:srgbClr val="1C1C1C"/>
                </a:solidFill>
                <a:latin typeface="Arial" pitchFamily="34" charset="0"/>
                <a:ea typeface="Arial" pitchFamily="34" charset="-122"/>
                <a:cs typeface="Arial" pitchFamily="34" charset="-120"/>
              </a:rPr>
              <a:t>STANDARDIZE THE PROTOCOL</a:t>
            </a:r>
            <a:endParaRPr lang="en-US" sz="1500" dirty="0"/>
          </a:p>
        </p:txBody>
      </p:sp>
      <p:sp>
        <p:nvSpPr>
          <p:cNvPr id="9" name="Text 6"/>
          <p:cNvSpPr/>
          <p:nvPr/>
        </p:nvSpPr>
        <p:spPr>
          <a:xfrm>
            <a:off x="1508760" y="2679192"/>
            <a:ext cx="5852160" cy="36576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Same warm-up, order, rest, cues, and equipment every test day.</a:t>
            </a:r>
            <a:endParaRPr lang="en-US" sz="1250" dirty="0"/>
          </a:p>
        </p:txBody>
      </p:sp>
      <p:sp>
        <p:nvSpPr>
          <p:cNvPr id="10" name="Shape 7"/>
          <p:cNvSpPr/>
          <p:nvPr/>
        </p:nvSpPr>
        <p:spPr>
          <a:xfrm>
            <a:off x="685800" y="3172968"/>
            <a:ext cx="640080" cy="640080"/>
          </a:xfrm>
          <a:prstGeom prst="ellipse">
            <a:avLst/>
          </a:prstGeom>
          <a:solidFill>
            <a:srgbClr val="C0232A"/>
          </a:solidFill>
          <a:ln/>
        </p:spPr>
        <p:txBody>
          <a:bodyPr/>
          <a:lstStyle/>
          <a:p>
            <a:endParaRPr lang="en-US"/>
          </a:p>
        </p:txBody>
      </p:sp>
      <p:pic>
        <p:nvPicPr>
          <p:cNvPr id="11" name="Image 1" descr="preencoded.png"/>
          <p:cNvPicPr>
            <a:picLocks noChangeAspect="1"/>
          </p:cNvPicPr>
          <p:nvPr/>
        </p:nvPicPr>
        <p:blipFill>
          <a:blip r:embed="rId3"/>
          <a:stretch>
            <a:fillRect/>
          </a:stretch>
        </p:blipFill>
        <p:spPr>
          <a:xfrm>
            <a:off x="841248" y="3328416"/>
            <a:ext cx="329184" cy="329184"/>
          </a:xfrm>
          <a:prstGeom prst="rect">
            <a:avLst/>
          </a:prstGeom>
        </p:spPr>
      </p:pic>
      <p:sp>
        <p:nvSpPr>
          <p:cNvPr id="12" name="Text 8"/>
          <p:cNvSpPr/>
          <p:nvPr/>
        </p:nvSpPr>
        <p:spPr>
          <a:xfrm>
            <a:off x="1508760" y="3154680"/>
            <a:ext cx="5852160" cy="365760"/>
          </a:xfrm>
          <a:prstGeom prst="rect">
            <a:avLst/>
          </a:prstGeom>
          <a:noFill/>
          <a:ln/>
        </p:spPr>
        <p:txBody>
          <a:bodyPr wrap="square" lIns="0" tIns="0" rIns="0" bIns="0" rtlCol="0" anchor="ctr"/>
          <a:lstStyle/>
          <a:p>
            <a:pPr marL="0" indent="0">
              <a:buNone/>
            </a:pPr>
            <a:r>
              <a:rPr lang="en-US" sz="1500" b="1" kern="0" spc="20" dirty="0">
                <a:solidFill>
                  <a:srgbClr val="1C1C1C"/>
                </a:solidFill>
                <a:latin typeface="Arial" pitchFamily="34" charset="0"/>
                <a:ea typeface="Arial" pitchFamily="34" charset="-122"/>
                <a:cs typeface="Arial" pitchFamily="34" charset="-120"/>
              </a:rPr>
              <a:t>TEST AT LOGICAL POINTS</a:t>
            </a:r>
            <a:endParaRPr lang="en-US" sz="1500" dirty="0"/>
          </a:p>
        </p:txBody>
      </p:sp>
      <p:sp>
        <p:nvSpPr>
          <p:cNvPr id="13" name="Text 9"/>
          <p:cNvSpPr/>
          <p:nvPr/>
        </p:nvSpPr>
        <p:spPr>
          <a:xfrm>
            <a:off x="1508760" y="3520440"/>
            <a:ext cx="5852160" cy="36576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Pre-season, end of a block, and post-season — not randomly.</a:t>
            </a:r>
            <a:endParaRPr lang="en-US" sz="1250" dirty="0"/>
          </a:p>
        </p:txBody>
      </p:sp>
      <p:sp>
        <p:nvSpPr>
          <p:cNvPr id="14" name="Shape 10"/>
          <p:cNvSpPr/>
          <p:nvPr/>
        </p:nvSpPr>
        <p:spPr>
          <a:xfrm>
            <a:off x="685800" y="4014216"/>
            <a:ext cx="640080" cy="640080"/>
          </a:xfrm>
          <a:prstGeom prst="ellipse">
            <a:avLst/>
          </a:prstGeom>
          <a:solidFill>
            <a:srgbClr val="C0232A"/>
          </a:solidFill>
          <a:ln/>
        </p:spPr>
        <p:txBody>
          <a:bodyPr/>
          <a:lstStyle/>
          <a:p>
            <a:endParaRPr lang="en-US"/>
          </a:p>
        </p:txBody>
      </p:sp>
      <p:pic>
        <p:nvPicPr>
          <p:cNvPr id="15" name="Image 2" descr="preencoded.png"/>
          <p:cNvPicPr>
            <a:picLocks noChangeAspect="1"/>
          </p:cNvPicPr>
          <p:nvPr/>
        </p:nvPicPr>
        <p:blipFill>
          <a:blip r:embed="rId4"/>
          <a:stretch>
            <a:fillRect/>
          </a:stretch>
        </p:blipFill>
        <p:spPr>
          <a:xfrm>
            <a:off x="841248" y="4169664"/>
            <a:ext cx="329184" cy="329184"/>
          </a:xfrm>
          <a:prstGeom prst="rect">
            <a:avLst/>
          </a:prstGeom>
        </p:spPr>
      </p:pic>
      <p:sp>
        <p:nvSpPr>
          <p:cNvPr id="16" name="Text 11"/>
          <p:cNvSpPr/>
          <p:nvPr/>
        </p:nvSpPr>
        <p:spPr>
          <a:xfrm>
            <a:off x="1508760" y="3995928"/>
            <a:ext cx="5852160" cy="365760"/>
          </a:xfrm>
          <a:prstGeom prst="rect">
            <a:avLst/>
          </a:prstGeom>
          <a:noFill/>
          <a:ln/>
        </p:spPr>
        <p:txBody>
          <a:bodyPr wrap="square" lIns="0" tIns="0" rIns="0" bIns="0" rtlCol="0" anchor="ctr"/>
          <a:lstStyle/>
          <a:p>
            <a:pPr marL="0" indent="0">
              <a:buNone/>
            </a:pPr>
            <a:r>
              <a:rPr lang="en-US" sz="1500" b="1" kern="0" spc="20" dirty="0">
                <a:solidFill>
                  <a:srgbClr val="1C1C1C"/>
                </a:solidFill>
                <a:latin typeface="Arial" pitchFamily="34" charset="0"/>
                <a:ea typeface="Arial" pitchFamily="34" charset="-122"/>
                <a:cs typeface="Arial" pitchFamily="34" charset="-120"/>
              </a:rPr>
              <a:t>RECORD EVERYTHING</a:t>
            </a:r>
            <a:endParaRPr lang="en-US" sz="1500" dirty="0"/>
          </a:p>
        </p:txBody>
      </p:sp>
      <p:sp>
        <p:nvSpPr>
          <p:cNvPr id="17" name="Text 12"/>
          <p:cNvSpPr/>
          <p:nvPr/>
        </p:nvSpPr>
        <p:spPr>
          <a:xfrm>
            <a:off x="1508760" y="4361688"/>
            <a:ext cx="5852160" cy="36576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A simple shared sheet beats memory. Date, conditions, numbers.</a:t>
            </a:r>
            <a:endParaRPr lang="en-US" sz="1250" dirty="0"/>
          </a:p>
        </p:txBody>
      </p:sp>
      <p:sp>
        <p:nvSpPr>
          <p:cNvPr id="18" name="Shape 13"/>
          <p:cNvSpPr/>
          <p:nvPr/>
        </p:nvSpPr>
        <p:spPr>
          <a:xfrm>
            <a:off x="685800" y="4855464"/>
            <a:ext cx="640080" cy="640080"/>
          </a:xfrm>
          <a:prstGeom prst="ellipse">
            <a:avLst/>
          </a:prstGeom>
          <a:solidFill>
            <a:srgbClr val="C0232A"/>
          </a:solidFill>
          <a:ln/>
        </p:spPr>
        <p:txBody>
          <a:bodyPr/>
          <a:lstStyle/>
          <a:p>
            <a:endParaRPr lang="en-US"/>
          </a:p>
        </p:txBody>
      </p:sp>
      <p:pic>
        <p:nvPicPr>
          <p:cNvPr id="19" name="Image 3" descr="preencoded.png"/>
          <p:cNvPicPr>
            <a:picLocks noChangeAspect="1"/>
          </p:cNvPicPr>
          <p:nvPr/>
        </p:nvPicPr>
        <p:blipFill>
          <a:blip r:embed="rId5"/>
          <a:stretch>
            <a:fillRect/>
          </a:stretch>
        </p:blipFill>
        <p:spPr>
          <a:xfrm>
            <a:off x="841248" y="5010912"/>
            <a:ext cx="329184" cy="329184"/>
          </a:xfrm>
          <a:prstGeom prst="rect">
            <a:avLst/>
          </a:prstGeom>
        </p:spPr>
      </p:pic>
      <p:sp>
        <p:nvSpPr>
          <p:cNvPr id="20" name="Text 14"/>
          <p:cNvSpPr/>
          <p:nvPr/>
        </p:nvSpPr>
        <p:spPr>
          <a:xfrm>
            <a:off x="1508760" y="4837176"/>
            <a:ext cx="5852160" cy="365760"/>
          </a:xfrm>
          <a:prstGeom prst="rect">
            <a:avLst/>
          </a:prstGeom>
          <a:noFill/>
          <a:ln/>
        </p:spPr>
        <p:txBody>
          <a:bodyPr wrap="square" lIns="0" tIns="0" rIns="0" bIns="0" rtlCol="0" anchor="ctr"/>
          <a:lstStyle/>
          <a:p>
            <a:pPr marL="0" indent="0">
              <a:buNone/>
            </a:pPr>
            <a:r>
              <a:rPr lang="en-US" sz="1500" b="1" kern="0" spc="20" dirty="0">
                <a:solidFill>
                  <a:srgbClr val="1C1C1C"/>
                </a:solidFill>
                <a:latin typeface="Arial" pitchFamily="34" charset="0"/>
                <a:ea typeface="Arial" pitchFamily="34" charset="-122"/>
                <a:cs typeface="Arial" pitchFamily="34" charset="-120"/>
              </a:rPr>
              <a:t>BENCHMARK FAIRLY</a:t>
            </a:r>
            <a:endParaRPr lang="en-US" sz="1500" dirty="0"/>
          </a:p>
        </p:txBody>
      </p:sp>
      <p:sp>
        <p:nvSpPr>
          <p:cNvPr id="21" name="Text 15"/>
          <p:cNvSpPr/>
          <p:nvPr/>
        </p:nvSpPr>
        <p:spPr>
          <a:xfrm>
            <a:off x="1508760" y="5202936"/>
            <a:ext cx="5852160" cy="365760"/>
          </a:xfrm>
          <a:prstGeom prst="rect">
            <a:avLst/>
          </a:prstGeom>
          <a:noFill/>
          <a:ln/>
        </p:spPr>
        <p:txBody>
          <a:bodyPr wrap="square" lIns="0" tIns="0" rIns="0" bIns="0" rtlCol="0" anchor="ctr"/>
          <a:lstStyle/>
          <a:p>
            <a:pPr marL="0" indent="0">
              <a:buNone/>
            </a:pPr>
            <a:r>
              <a:rPr lang="en-US" sz="1250" dirty="0">
                <a:solidFill>
                  <a:srgbClr val="6A6E73"/>
                </a:solidFill>
                <a:latin typeface="Arial" pitchFamily="34" charset="0"/>
                <a:ea typeface="Arial" pitchFamily="34" charset="-122"/>
                <a:cs typeface="Arial" pitchFamily="34" charset="-120"/>
              </a:rPr>
              <a:t>Compare to the athlete's past self first, norms second.</a:t>
            </a:r>
            <a:endParaRPr lang="en-US" sz="1250" dirty="0"/>
          </a:p>
        </p:txBody>
      </p:sp>
      <p:sp>
        <p:nvSpPr>
          <p:cNvPr id="22" name="Shape 16"/>
          <p:cNvSpPr/>
          <p:nvPr/>
        </p:nvSpPr>
        <p:spPr>
          <a:xfrm>
            <a:off x="7772400" y="2194560"/>
            <a:ext cx="3749040" cy="3246120"/>
          </a:xfrm>
          <a:prstGeom prst="roundRect">
            <a:avLst>
              <a:gd name="adj" fmla="val 2817"/>
            </a:avLst>
          </a:prstGeom>
          <a:solidFill>
            <a:srgbClr val="1C1C1C"/>
          </a:solidFill>
          <a:ln/>
          <a:effectLst>
            <a:outerShdw blurRad="88900" dist="38100" dir="2700000" algn="bl" rotWithShape="0">
              <a:srgbClr val="000000">
                <a:alpha val="20000"/>
              </a:srgbClr>
            </a:outerShdw>
          </a:effectLst>
        </p:spPr>
        <p:txBody>
          <a:bodyPr/>
          <a:lstStyle/>
          <a:p>
            <a:endParaRPr lang="en-US"/>
          </a:p>
        </p:txBody>
      </p:sp>
      <p:sp>
        <p:nvSpPr>
          <p:cNvPr id="23" name="Text 17"/>
          <p:cNvSpPr/>
          <p:nvPr/>
        </p:nvSpPr>
        <p:spPr>
          <a:xfrm>
            <a:off x="8046720" y="2423160"/>
            <a:ext cx="3200400" cy="320040"/>
          </a:xfrm>
          <a:prstGeom prst="rect">
            <a:avLst/>
          </a:prstGeom>
          <a:noFill/>
          <a:ln/>
        </p:spPr>
        <p:txBody>
          <a:bodyPr wrap="square" lIns="0" tIns="0" rIns="0" bIns="0" rtlCol="0" anchor="ctr"/>
          <a:lstStyle/>
          <a:p>
            <a:pPr marL="0" indent="0">
              <a:buNone/>
            </a:pPr>
            <a:r>
              <a:rPr lang="en-US" sz="1200" b="1" kern="0" spc="100" dirty="0">
                <a:solidFill>
                  <a:srgbClr val="C0232A"/>
                </a:solidFill>
                <a:latin typeface="Arial" pitchFamily="34" charset="0"/>
                <a:ea typeface="Arial" pitchFamily="34" charset="-122"/>
                <a:cs typeface="Arial" pitchFamily="34" charset="-120"/>
              </a:rPr>
              <a:t>BENCHMARK AGAINST...</a:t>
            </a:r>
            <a:endParaRPr lang="en-US" sz="1200" dirty="0"/>
          </a:p>
        </p:txBody>
      </p:sp>
      <p:sp>
        <p:nvSpPr>
          <p:cNvPr id="24" name="Text 18"/>
          <p:cNvSpPr/>
          <p:nvPr/>
        </p:nvSpPr>
        <p:spPr>
          <a:xfrm>
            <a:off x="8046720" y="2880360"/>
            <a:ext cx="3200400" cy="2377440"/>
          </a:xfrm>
          <a:prstGeom prst="rect">
            <a:avLst/>
          </a:prstGeom>
          <a:noFill/>
          <a:ln/>
        </p:spPr>
        <p:txBody>
          <a:bodyPr wrap="square" lIns="0" tIns="0" rIns="0" bIns="0" rtlCol="0" anchor="ctr"/>
          <a:lstStyle/>
          <a:p>
            <a:pPr marL="0" indent="0">
              <a:spcAft>
                <a:spcPts val="1400"/>
              </a:spcAft>
              <a:buNone/>
            </a:pPr>
            <a:r>
              <a:rPr lang="en-US" sz="1500" dirty="0">
                <a:solidFill>
                  <a:srgbClr val="FFFFFF"/>
                </a:solidFill>
                <a:latin typeface="Arial" pitchFamily="34" charset="0"/>
                <a:ea typeface="Arial" pitchFamily="34" charset="-122"/>
                <a:cs typeface="Arial" pitchFamily="34" charset="-120"/>
              </a:rPr>
              <a:t>1.  Their own previous test</a:t>
            </a:r>
            <a:endParaRPr lang="en-US" sz="1500" dirty="0"/>
          </a:p>
          <a:p>
            <a:pPr marL="0" indent="0">
              <a:spcAft>
                <a:spcPts val="1400"/>
              </a:spcAft>
              <a:buNone/>
            </a:pPr>
            <a:r>
              <a:rPr lang="en-US" sz="1500" dirty="0">
                <a:solidFill>
                  <a:srgbClr val="FFFFFF"/>
                </a:solidFill>
                <a:latin typeface="Arial" pitchFamily="34" charset="0"/>
                <a:ea typeface="Arial" pitchFamily="34" charset="-122"/>
                <a:cs typeface="Arial" pitchFamily="34" charset="-120"/>
              </a:rPr>
              <a:t>2.  Team / squad standards</a:t>
            </a:r>
            <a:endParaRPr lang="en-US" sz="1500" dirty="0"/>
          </a:p>
          <a:p>
            <a:pPr marL="0" indent="0">
              <a:spcAft>
                <a:spcPts val="1400"/>
              </a:spcAft>
              <a:buNone/>
            </a:pPr>
            <a:r>
              <a:rPr lang="en-US" sz="1500" dirty="0">
                <a:solidFill>
                  <a:srgbClr val="FFFFFF"/>
                </a:solidFill>
                <a:latin typeface="Arial" pitchFamily="34" charset="0"/>
                <a:ea typeface="Arial" pitchFamily="34" charset="-122"/>
                <a:cs typeface="Arial" pitchFamily="34" charset="-120"/>
              </a:rPr>
              <a:t>3.  Age &amp; sex norms</a:t>
            </a:r>
            <a:endParaRPr lang="en-US" sz="1500" dirty="0"/>
          </a:p>
          <a:p>
            <a:pPr marL="0" indent="0">
              <a:spcAft>
                <a:spcPts val="1400"/>
              </a:spcAft>
              <a:buNone/>
            </a:pPr>
            <a:r>
              <a:rPr lang="en-US" sz="1500" dirty="0">
                <a:solidFill>
                  <a:srgbClr val="FFFFFF"/>
                </a:solidFill>
                <a:latin typeface="Arial" pitchFamily="34" charset="0"/>
                <a:ea typeface="Arial" pitchFamily="34" charset="-122"/>
                <a:cs typeface="Arial" pitchFamily="34" charset="-120"/>
              </a:rPr>
              <a:t>4.  Position / sport demands</a:t>
            </a:r>
            <a:endParaRPr lang="en-US" sz="1500" dirty="0"/>
          </a:p>
        </p:txBody>
      </p:sp>
      <p:sp>
        <p:nvSpPr>
          <p:cNvPr id="25" name="Text 19"/>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74</a:t>
            </a:r>
            <a:endParaRPr lang="en-US" sz="10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11">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 5 · SETTING GOALS</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GOALS CONNECT TODAY'S SESSION TO THE TEST</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05</a:t>
            </a:r>
            <a:endParaRPr lang="en-US" sz="3000" dirty="0"/>
          </a:p>
        </p:txBody>
      </p:sp>
      <p:sp>
        <p:nvSpPr>
          <p:cNvPr id="5" name="Shape 3"/>
          <p:cNvSpPr/>
          <p:nvPr/>
        </p:nvSpPr>
        <p:spPr>
          <a:xfrm>
            <a:off x="640080" y="1828800"/>
            <a:ext cx="5349240" cy="1828800"/>
          </a:xfrm>
          <a:prstGeom prst="roundRect">
            <a:avLst>
              <a:gd name="adj" fmla="val 5000"/>
            </a:avLst>
          </a:prstGeom>
          <a:solidFill>
            <a:srgbClr val="FFFFFF"/>
          </a:solidFill>
          <a:ln/>
          <a:effectLst>
            <a:outerShdw blurRad="88900" dist="38100" dir="2700000" algn="bl" rotWithShape="0">
              <a:srgbClr val="000000">
                <a:alpha val="13000"/>
              </a:srgbClr>
            </a:outerShdw>
          </a:effectLst>
        </p:spPr>
        <p:txBody>
          <a:bodyPr/>
          <a:lstStyle/>
          <a:p>
            <a:endParaRPr lang="en-US"/>
          </a:p>
        </p:txBody>
      </p:sp>
      <p:pic>
        <p:nvPicPr>
          <p:cNvPr id="6" name="Image 0" descr="preencoded.png"/>
          <p:cNvPicPr>
            <a:picLocks noChangeAspect="1"/>
          </p:cNvPicPr>
          <p:nvPr/>
        </p:nvPicPr>
        <p:blipFill>
          <a:blip r:embed="rId2"/>
          <a:stretch>
            <a:fillRect/>
          </a:stretch>
        </p:blipFill>
        <p:spPr>
          <a:xfrm>
            <a:off x="914400" y="2103120"/>
            <a:ext cx="457200" cy="457200"/>
          </a:xfrm>
          <a:prstGeom prst="rect">
            <a:avLst/>
          </a:prstGeom>
        </p:spPr>
      </p:pic>
      <p:sp>
        <p:nvSpPr>
          <p:cNvPr id="7" name="Text 4"/>
          <p:cNvSpPr/>
          <p:nvPr/>
        </p:nvSpPr>
        <p:spPr>
          <a:xfrm>
            <a:off x="1508760" y="2121408"/>
            <a:ext cx="4206240" cy="411480"/>
          </a:xfrm>
          <a:prstGeom prst="rect">
            <a:avLst/>
          </a:prstGeom>
          <a:noFill/>
          <a:ln/>
        </p:spPr>
        <p:txBody>
          <a:bodyPr wrap="square" lIns="0" tIns="0" rIns="0" bIns="0" rtlCol="0" anchor="ctr"/>
          <a:lstStyle/>
          <a:p>
            <a:pPr marL="0" indent="0">
              <a:buNone/>
            </a:pPr>
            <a:r>
              <a:rPr lang="en-US" sz="1700" b="1" kern="0" spc="30" dirty="0">
                <a:solidFill>
                  <a:srgbClr val="1C1C1C"/>
                </a:solidFill>
                <a:latin typeface="Arial" pitchFamily="34" charset="0"/>
                <a:ea typeface="Arial" pitchFamily="34" charset="-122"/>
                <a:cs typeface="Arial" pitchFamily="34" charset="-120"/>
              </a:rPr>
              <a:t>OUTCOME GOALS</a:t>
            </a:r>
            <a:endParaRPr lang="en-US" sz="1700" dirty="0"/>
          </a:p>
        </p:txBody>
      </p:sp>
      <p:sp>
        <p:nvSpPr>
          <p:cNvPr id="8" name="Text 5"/>
          <p:cNvSpPr/>
          <p:nvPr/>
        </p:nvSpPr>
        <p:spPr>
          <a:xfrm>
            <a:off x="914400" y="2697480"/>
            <a:ext cx="4846320" cy="868680"/>
          </a:xfrm>
          <a:prstGeom prst="rect">
            <a:avLst/>
          </a:prstGeom>
          <a:noFill/>
          <a:ln/>
        </p:spPr>
        <p:txBody>
          <a:bodyPr wrap="square" lIns="0" tIns="0" rIns="0" bIns="0" rtlCol="0" anchor="ctr"/>
          <a:lstStyle/>
          <a:p>
            <a:pPr marL="0" indent="0">
              <a:buNone/>
            </a:pPr>
            <a:r>
              <a:rPr lang="en-US" sz="1350" dirty="0">
                <a:solidFill>
                  <a:srgbClr val="1C1C1C"/>
                </a:solidFill>
                <a:latin typeface="Arial" pitchFamily="34" charset="0"/>
                <a:ea typeface="Arial" pitchFamily="34" charset="-122"/>
                <a:cs typeface="Arial" pitchFamily="34" charset="-120"/>
              </a:rPr>
              <a:t>The destination — a KPI target.  e.g. "Add 3 inches to vertical by April."  Motivating, but not fully in the athlete's control.</a:t>
            </a:r>
            <a:endParaRPr lang="en-US" sz="1350" dirty="0"/>
          </a:p>
        </p:txBody>
      </p:sp>
      <p:sp>
        <p:nvSpPr>
          <p:cNvPr id="9" name="Shape 6"/>
          <p:cNvSpPr/>
          <p:nvPr/>
        </p:nvSpPr>
        <p:spPr>
          <a:xfrm>
            <a:off x="6172200" y="1828800"/>
            <a:ext cx="5349240" cy="1828800"/>
          </a:xfrm>
          <a:prstGeom prst="roundRect">
            <a:avLst>
              <a:gd name="adj" fmla="val 5000"/>
            </a:avLst>
          </a:prstGeom>
          <a:solidFill>
            <a:srgbClr val="1C1C1C"/>
          </a:solidFill>
          <a:ln/>
          <a:effectLst>
            <a:outerShdw blurRad="88900" dist="38100" dir="2700000" algn="bl" rotWithShape="0">
              <a:srgbClr val="000000">
                <a:alpha val="20000"/>
              </a:srgbClr>
            </a:outerShdw>
          </a:effectLst>
        </p:spPr>
        <p:txBody>
          <a:bodyPr/>
          <a:lstStyle/>
          <a:p>
            <a:endParaRPr lang="en-US"/>
          </a:p>
        </p:txBody>
      </p:sp>
      <p:pic>
        <p:nvPicPr>
          <p:cNvPr id="10" name="Image 1" descr="preencoded.png"/>
          <p:cNvPicPr>
            <a:picLocks noChangeAspect="1"/>
          </p:cNvPicPr>
          <p:nvPr/>
        </p:nvPicPr>
        <p:blipFill>
          <a:blip r:embed="rId3"/>
          <a:stretch>
            <a:fillRect/>
          </a:stretch>
        </p:blipFill>
        <p:spPr>
          <a:xfrm>
            <a:off x="6446520" y="2103120"/>
            <a:ext cx="457200" cy="457200"/>
          </a:xfrm>
          <a:prstGeom prst="rect">
            <a:avLst/>
          </a:prstGeom>
        </p:spPr>
      </p:pic>
      <p:sp>
        <p:nvSpPr>
          <p:cNvPr id="11" name="Text 7"/>
          <p:cNvSpPr/>
          <p:nvPr/>
        </p:nvSpPr>
        <p:spPr>
          <a:xfrm>
            <a:off x="7040880" y="2121408"/>
            <a:ext cx="4206240" cy="411480"/>
          </a:xfrm>
          <a:prstGeom prst="rect">
            <a:avLst/>
          </a:prstGeom>
          <a:noFill/>
          <a:ln/>
        </p:spPr>
        <p:txBody>
          <a:bodyPr wrap="square" lIns="0" tIns="0" rIns="0" bIns="0" rtlCol="0" anchor="ctr"/>
          <a:lstStyle/>
          <a:p>
            <a:pPr marL="0" indent="0">
              <a:buNone/>
            </a:pPr>
            <a:r>
              <a:rPr lang="en-US" sz="1700" b="1" kern="0" spc="30" dirty="0">
                <a:solidFill>
                  <a:srgbClr val="FFFFFF"/>
                </a:solidFill>
                <a:latin typeface="Arial" pitchFamily="34" charset="0"/>
                <a:ea typeface="Arial" pitchFamily="34" charset="-122"/>
                <a:cs typeface="Arial" pitchFamily="34" charset="-120"/>
              </a:rPr>
              <a:t>PROCESS GOALS</a:t>
            </a:r>
            <a:endParaRPr lang="en-US" sz="1700" dirty="0"/>
          </a:p>
        </p:txBody>
      </p:sp>
      <p:sp>
        <p:nvSpPr>
          <p:cNvPr id="12" name="Text 8"/>
          <p:cNvSpPr/>
          <p:nvPr/>
        </p:nvSpPr>
        <p:spPr>
          <a:xfrm>
            <a:off x="6446520" y="2697480"/>
            <a:ext cx="4846320" cy="868680"/>
          </a:xfrm>
          <a:prstGeom prst="rect">
            <a:avLst/>
          </a:prstGeom>
          <a:noFill/>
          <a:ln/>
        </p:spPr>
        <p:txBody>
          <a:bodyPr wrap="square" lIns="0" tIns="0" rIns="0" bIns="0" rtlCol="0" anchor="ctr"/>
          <a:lstStyle/>
          <a:p>
            <a:pPr marL="0" indent="0">
              <a:buNone/>
            </a:pPr>
            <a:r>
              <a:rPr lang="en-US" sz="1350" dirty="0">
                <a:solidFill>
                  <a:srgbClr val="C9CCD0"/>
                </a:solidFill>
                <a:latin typeface="Arial" pitchFamily="34" charset="0"/>
                <a:ea typeface="Arial" pitchFamily="34" charset="-122"/>
                <a:cs typeface="Arial" pitchFamily="34" charset="-120"/>
              </a:rPr>
              <a:t>The daily behaviors that get you there.  e.g. "Hit every jump-training session and log it."  Fully controllable — coach these hardest.</a:t>
            </a:r>
            <a:endParaRPr lang="en-US" sz="1350" dirty="0"/>
          </a:p>
        </p:txBody>
      </p:sp>
      <p:sp>
        <p:nvSpPr>
          <p:cNvPr id="13" name="Shape 9"/>
          <p:cNvSpPr/>
          <p:nvPr/>
        </p:nvSpPr>
        <p:spPr>
          <a:xfrm>
            <a:off x="640080" y="3886200"/>
            <a:ext cx="10881360" cy="1600200"/>
          </a:xfrm>
          <a:prstGeom prst="roundRect">
            <a:avLst>
              <a:gd name="adj" fmla="val 5714"/>
            </a:avLst>
          </a:prstGeom>
          <a:solidFill>
            <a:srgbClr val="E9EBEC"/>
          </a:solidFill>
          <a:ln/>
          <a:effectLst>
            <a:outerShdw blurRad="88900" dist="38100" dir="2700000" algn="bl" rotWithShape="0">
              <a:srgbClr val="000000">
                <a:alpha val="13000"/>
              </a:srgbClr>
            </a:outerShdw>
          </a:effectLst>
        </p:spPr>
        <p:txBody>
          <a:bodyPr/>
          <a:lstStyle/>
          <a:p>
            <a:endParaRPr lang="en-US"/>
          </a:p>
        </p:txBody>
      </p:sp>
      <p:sp>
        <p:nvSpPr>
          <p:cNvPr id="14" name="Text 10"/>
          <p:cNvSpPr/>
          <p:nvPr/>
        </p:nvSpPr>
        <p:spPr>
          <a:xfrm>
            <a:off x="914400" y="4069080"/>
            <a:ext cx="4572000" cy="365760"/>
          </a:xfrm>
          <a:prstGeom prst="rect">
            <a:avLst/>
          </a:prstGeom>
          <a:noFill/>
          <a:ln/>
        </p:spPr>
        <p:txBody>
          <a:bodyPr wrap="square" lIns="0" tIns="0" rIns="0" bIns="0" rtlCol="0" anchor="ctr"/>
          <a:lstStyle/>
          <a:p>
            <a:pPr marL="0" indent="0">
              <a:buNone/>
            </a:pPr>
            <a:r>
              <a:rPr lang="en-US" sz="1500" b="1" kern="0" spc="30" dirty="0">
                <a:solidFill>
                  <a:srgbClr val="1C1C1C"/>
                </a:solidFill>
                <a:latin typeface="Arial" pitchFamily="34" charset="0"/>
                <a:ea typeface="Arial" pitchFamily="34" charset="-122"/>
                <a:cs typeface="Arial" pitchFamily="34" charset="-120"/>
              </a:rPr>
              <a:t>MAKE GOALS SMART</a:t>
            </a:r>
            <a:endParaRPr lang="en-US" sz="1500" dirty="0"/>
          </a:p>
        </p:txBody>
      </p:sp>
      <p:sp>
        <p:nvSpPr>
          <p:cNvPr id="15" name="Text 11"/>
          <p:cNvSpPr/>
          <p:nvPr/>
        </p:nvSpPr>
        <p:spPr>
          <a:xfrm>
            <a:off x="914400" y="4498848"/>
            <a:ext cx="10058400" cy="822960"/>
          </a:xfrm>
          <a:prstGeom prst="rect">
            <a:avLst/>
          </a:prstGeom>
          <a:noFill/>
          <a:ln/>
        </p:spPr>
        <p:txBody>
          <a:bodyPr wrap="square" lIns="0" tIns="0" rIns="0" bIns="0" rtlCol="0" anchor="t"/>
          <a:lstStyle/>
          <a:p>
            <a:pPr marL="0" indent="0">
              <a:buNone/>
            </a:pPr>
            <a:r>
              <a:rPr lang="en-US" sz="1400" b="1" dirty="0">
                <a:solidFill>
                  <a:srgbClr val="C0232A"/>
                </a:solidFill>
                <a:latin typeface="Arial" pitchFamily="34" charset="0"/>
                <a:ea typeface="Arial" pitchFamily="34" charset="-122"/>
                <a:cs typeface="Arial" pitchFamily="34" charset="-120"/>
              </a:rPr>
              <a:t>Specific · Measurable · Achievable · Relevant · Time-bound</a:t>
            </a:r>
            <a:r>
              <a:rPr lang="en-US" sz="1400" dirty="0">
                <a:solidFill>
                  <a:srgbClr val="1C1C1C"/>
                </a:solidFill>
                <a:latin typeface="Arial" pitchFamily="34" charset="0"/>
                <a:ea typeface="Arial" pitchFamily="34" charset="-122"/>
                <a:cs typeface="Arial" pitchFamily="34" charset="-120"/>
              </a:rPr>
              <a:t>   — anchored to the KPIs you defined and the dates you test.</a:t>
            </a:r>
            <a:endParaRPr lang="en-US" sz="1400" dirty="0"/>
          </a:p>
        </p:txBody>
      </p:sp>
      <p:sp>
        <p:nvSpPr>
          <p:cNvPr id="16" name="Text 12"/>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75</a:t>
            </a:r>
            <a:endParaRPr lang="en-US" sz="10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12">
    <p:bg>
      <p:bgPr>
        <a:solidFill>
          <a:srgbClr val="1C1C1C"/>
        </a:solidFill>
        <a:effectLst/>
      </p:bgPr>
    </p:bg>
    <p:spTree>
      <p:nvGrpSpPr>
        <p:cNvPr id="1" name=""/>
        <p:cNvGrpSpPr/>
        <p:nvPr/>
      </p:nvGrpSpPr>
      <p:grpSpPr>
        <a:xfrm>
          <a:off x="0" y="0"/>
          <a:ext cx="0" cy="0"/>
          <a:chOff x="0" y="0"/>
          <a:chExt cx="0" cy="0"/>
        </a:xfrm>
      </p:grpSpPr>
      <p:sp>
        <p:nvSpPr>
          <p:cNvPr id="2" name="Text 0"/>
          <p:cNvSpPr/>
          <p:nvPr/>
        </p:nvSpPr>
        <p:spPr>
          <a:xfrm>
            <a:off x="640080" y="475488"/>
            <a:ext cx="82296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 6 · PERIODIZATION</a:t>
            </a:r>
            <a:endParaRPr lang="en-US" sz="1200" dirty="0"/>
          </a:p>
        </p:txBody>
      </p:sp>
      <p:sp>
        <p:nvSpPr>
          <p:cNvPr id="3" name="Text 1"/>
          <p:cNvSpPr/>
          <p:nvPr/>
        </p:nvSpPr>
        <p:spPr>
          <a:xfrm>
            <a:off x="640080" y="786384"/>
            <a:ext cx="10789920" cy="640080"/>
          </a:xfrm>
          <a:prstGeom prst="rect">
            <a:avLst/>
          </a:prstGeom>
          <a:noFill/>
          <a:ln/>
        </p:spPr>
        <p:txBody>
          <a:bodyPr wrap="square" lIns="0" tIns="0" rIns="0" bIns="0" rtlCol="0" anchor="ctr"/>
          <a:lstStyle/>
          <a:p>
            <a:pPr marL="0" indent="0">
              <a:buNone/>
            </a:pPr>
            <a:r>
              <a:rPr lang="en-US" sz="2900" b="1" kern="0" spc="20" dirty="0">
                <a:solidFill>
                  <a:srgbClr val="FFFFFF"/>
                </a:solidFill>
                <a:latin typeface="Arial" pitchFamily="34" charset="0"/>
                <a:ea typeface="Arial" pitchFamily="34" charset="-122"/>
                <a:cs typeface="Arial" pitchFamily="34" charset="-120"/>
              </a:rPr>
              <a:t>PLAN THE YEAR, THEN WORK BACKWARD</a:t>
            </a:r>
            <a:endParaRPr lang="en-US" sz="2900" dirty="0"/>
          </a:p>
        </p:txBody>
      </p:sp>
      <p:sp>
        <p:nvSpPr>
          <p:cNvPr id="4" name="Text 2"/>
          <p:cNvSpPr/>
          <p:nvPr/>
        </p:nvSpPr>
        <p:spPr>
          <a:xfrm>
            <a:off x="640080" y="1554480"/>
            <a:ext cx="10424160" cy="640080"/>
          </a:xfrm>
          <a:prstGeom prst="rect">
            <a:avLst/>
          </a:prstGeom>
          <a:noFill/>
          <a:ln/>
        </p:spPr>
        <p:txBody>
          <a:bodyPr wrap="square" lIns="0" tIns="0" rIns="0" bIns="0" rtlCol="0" anchor="ctr"/>
          <a:lstStyle/>
          <a:p>
            <a:pPr marL="0" indent="0">
              <a:buNone/>
            </a:pPr>
            <a:r>
              <a:rPr lang="en-US" sz="1600" dirty="0">
                <a:solidFill>
                  <a:srgbClr val="C9CCD0"/>
                </a:solidFill>
                <a:latin typeface="Arial" pitchFamily="34" charset="0"/>
                <a:ea typeface="Arial" pitchFamily="34" charset="-122"/>
                <a:cs typeface="Arial" pitchFamily="34" charset="-120"/>
              </a:rPr>
              <a:t>Periodization is the organized variation of training over time — so athletes peak when it counts and don't burn out before they get there.</a:t>
            </a:r>
            <a:endParaRPr lang="en-US" sz="1600" dirty="0"/>
          </a:p>
        </p:txBody>
      </p:sp>
      <p:sp>
        <p:nvSpPr>
          <p:cNvPr id="5" name="Shape 3"/>
          <p:cNvSpPr/>
          <p:nvPr/>
        </p:nvSpPr>
        <p:spPr>
          <a:xfrm>
            <a:off x="640080" y="2377440"/>
            <a:ext cx="3520440" cy="2606040"/>
          </a:xfrm>
          <a:prstGeom prst="roundRect">
            <a:avLst>
              <a:gd name="adj" fmla="val 3509"/>
            </a:avLst>
          </a:prstGeom>
          <a:solidFill>
            <a:srgbClr val="2A2A2A"/>
          </a:solidFill>
          <a:ln/>
          <a:effectLst>
            <a:outerShdw blurRad="88900" dist="38100" dir="2700000" algn="bl" rotWithShape="0">
              <a:srgbClr val="000000">
                <a:alpha val="25000"/>
              </a:srgbClr>
            </a:outerShdw>
          </a:effectLst>
        </p:spPr>
        <p:txBody>
          <a:bodyPr/>
          <a:lstStyle/>
          <a:p>
            <a:endParaRPr lang="en-US"/>
          </a:p>
        </p:txBody>
      </p:sp>
      <p:sp>
        <p:nvSpPr>
          <p:cNvPr id="6" name="Shape 4"/>
          <p:cNvSpPr/>
          <p:nvPr/>
        </p:nvSpPr>
        <p:spPr>
          <a:xfrm>
            <a:off x="960120" y="2670048"/>
            <a:ext cx="731520" cy="731520"/>
          </a:xfrm>
          <a:prstGeom prst="ellipse">
            <a:avLst/>
          </a:prstGeom>
          <a:solidFill>
            <a:srgbClr val="C0232A"/>
          </a:solidFill>
          <a:ln/>
        </p:spPr>
        <p:txBody>
          <a:bodyPr/>
          <a:lstStyle/>
          <a:p>
            <a:endParaRPr lang="en-US"/>
          </a:p>
        </p:txBody>
      </p:sp>
      <p:pic>
        <p:nvPicPr>
          <p:cNvPr id="7" name="Image 0" descr="preencoded.png"/>
          <p:cNvPicPr>
            <a:picLocks noChangeAspect="1"/>
          </p:cNvPicPr>
          <p:nvPr/>
        </p:nvPicPr>
        <p:blipFill>
          <a:blip r:embed="rId2"/>
          <a:stretch>
            <a:fillRect/>
          </a:stretch>
        </p:blipFill>
        <p:spPr>
          <a:xfrm>
            <a:off x="1143000" y="2852928"/>
            <a:ext cx="365760" cy="365760"/>
          </a:xfrm>
          <a:prstGeom prst="rect">
            <a:avLst/>
          </a:prstGeom>
        </p:spPr>
      </p:pic>
      <p:sp>
        <p:nvSpPr>
          <p:cNvPr id="8" name="Text 5"/>
          <p:cNvSpPr/>
          <p:nvPr/>
        </p:nvSpPr>
        <p:spPr>
          <a:xfrm>
            <a:off x="960120" y="3547872"/>
            <a:ext cx="3017520" cy="365760"/>
          </a:xfrm>
          <a:prstGeom prst="rect">
            <a:avLst/>
          </a:prstGeom>
          <a:noFill/>
          <a:ln/>
        </p:spPr>
        <p:txBody>
          <a:bodyPr wrap="square" lIns="0" tIns="0" rIns="0" bIns="0" rtlCol="0" anchor="ctr"/>
          <a:lstStyle/>
          <a:p>
            <a:pPr marL="0" indent="0">
              <a:buNone/>
            </a:pPr>
            <a:r>
              <a:rPr lang="en-US" sz="1800" b="1" kern="0" spc="20" dirty="0">
                <a:solidFill>
                  <a:srgbClr val="FFFFFF"/>
                </a:solidFill>
                <a:latin typeface="Arial" pitchFamily="34" charset="0"/>
                <a:ea typeface="Arial" pitchFamily="34" charset="-122"/>
                <a:cs typeface="Arial" pitchFamily="34" charset="-120"/>
              </a:rPr>
              <a:t>MACROCYCLE</a:t>
            </a:r>
            <a:endParaRPr lang="en-US" sz="1800" dirty="0"/>
          </a:p>
        </p:txBody>
      </p:sp>
      <p:sp>
        <p:nvSpPr>
          <p:cNvPr id="9" name="Text 6"/>
          <p:cNvSpPr/>
          <p:nvPr/>
        </p:nvSpPr>
        <p:spPr>
          <a:xfrm>
            <a:off x="960120" y="3931920"/>
            <a:ext cx="3017520" cy="320040"/>
          </a:xfrm>
          <a:prstGeom prst="rect">
            <a:avLst/>
          </a:prstGeom>
          <a:noFill/>
          <a:ln/>
        </p:spPr>
        <p:txBody>
          <a:bodyPr wrap="square" lIns="0" tIns="0" rIns="0" bIns="0" rtlCol="0" anchor="ctr"/>
          <a:lstStyle/>
          <a:p>
            <a:pPr marL="0" indent="0">
              <a:buNone/>
            </a:pPr>
            <a:r>
              <a:rPr lang="en-US" sz="1300" b="1" i="1" dirty="0">
                <a:solidFill>
                  <a:srgbClr val="C0232A"/>
                </a:solidFill>
                <a:latin typeface="Arial" pitchFamily="34" charset="0"/>
                <a:ea typeface="Arial" pitchFamily="34" charset="-122"/>
                <a:cs typeface="Arial" pitchFamily="34" charset="-120"/>
              </a:rPr>
              <a:t>The full year / season</a:t>
            </a:r>
            <a:endParaRPr lang="en-US" sz="1300" dirty="0"/>
          </a:p>
        </p:txBody>
      </p:sp>
      <p:sp>
        <p:nvSpPr>
          <p:cNvPr id="10" name="Text 7"/>
          <p:cNvSpPr/>
          <p:nvPr/>
        </p:nvSpPr>
        <p:spPr>
          <a:xfrm>
            <a:off x="960120" y="4279392"/>
            <a:ext cx="3017520" cy="731520"/>
          </a:xfrm>
          <a:prstGeom prst="rect">
            <a:avLst/>
          </a:prstGeom>
          <a:noFill/>
          <a:ln/>
        </p:spPr>
        <p:txBody>
          <a:bodyPr wrap="square" lIns="0" tIns="0" rIns="0" bIns="0" rtlCol="0" anchor="ctr"/>
          <a:lstStyle/>
          <a:p>
            <a:pPr marL="0" indent="0">
              <a:buNone/>
            </a:pPr>
            <a:r>
              <a:rPr lang="en-US" sz="1250" dirty="0">
                <a:solidFill>
                  <a:srgbClr val="B6BAC0"/>
                </a:solidFill>
                <a:latin typeface="Arial" pitchFamily="34" charset="0"/>
                <a:ea typeface="Arial" pitchFamily="34" charset="-122"/>
                <a:cs typeface="Arial" pitchFamily="34" charset="-120"/>
              </a:rPr>
              <a:t>Where are the competitions? Work back from there.</a:t>
            </a:r>
            <a:endParaRPr lang="en-US" sz="1250" dirty="0"/>
          </a:p>
        </p:txBody>
      </p:sp>
      <p:sp>
        <p:nvSpPr>
          <p:cNvPr id="11" name="Shape 8"/>
          <p:cNvSpPr/>
          <p:nvPr/>
        </p:nvSpPr>
        <p:spPr>
          <a:xfrm>
            <a:off x="4361688" y="2377440"/>
            <a:ext cx="3520440" cy="2606040"/>
          </a:xfrm>
          <a:prstGeom prst="roundRect">
            <a:avLst>
              <a:gd name="adj" fmla="val 3509"/>
            </a:avLst>
          </a:prstGeom>
          <a:solidFill>
            <a:srgbClr val="2A2A2A"/>
          </a:solidFill>
          <a:ln/>
          <a:effectLst>
            <a:outerShdw blurRad="88900" dist="38100" dir="2700000" algn="bl" rotWithShape="0">
              <a:srgbClr val="000000">
                <a:alpha val="25000"/>
              </a:srgbClr>
            </a:outerShdw>
          </a:effectLst>
        </p:spPr>
        <p:txBody>
          <a:bodyPr/>
          <a:lstStyle/>
          <a:p>
            <a:endParaRPr lang="en-US"/>
          </a:p>
        </p:txBody>
      </p:sp>
      <p:sp>
        <p:nvSpPr>
          <p:cNvPr id="12" name="Shape 9"/>
          <p:cNvSpPr/>
          <p:nvPr/>
        </p:nvSpPr>
        <p:spPr>
          <a:xfrm>
            <a:off x="4681728" y="2670048"/>
            <a:ext cx="731520" cy="731520"/>
          </a:xfrm>
          <a:prstGeom prst="ellipse">
            <a:avLst/>
          </a:prstGeom>
          <a:solidFill>
            <a:srgbClr val="C0232A"/>
          </a:solidFill>
          <a:ln/>
        </p:spPr>
        <p:txBody>
          <a:bodyPr/>
          <a:lstStyle/>
          <a:p>
            <a:endParaRPr lang="en-US"/>
          </a:p>
        </p:txBody>
      </p:sp>
      <p:pic>
        <p:nvPicPr>
          <p:cNvPr id="13" name="Image 1" descr="preencoded.png"/>
          <p:cNvPicPr>
            <a:picLocks noChangeAspect="1"/>
          </p:cNvPicPr>
          <p:nvPr/>
        </p:nvPicPr>
        <p:blipFill>
          <a:blip r:embed="rId3"/>
          <a:stretch>
            <a:fillRect/>
          </a:stretch>
        </p:blipFill>
        <p:spPr>
          <a:xfrm>
            <a:off x="4864608" y="2852928"/>
            <a:ext cx="365760" cy="365760"/>
          </a:xfrm>
          <a:prstGeom prst="rect">
            <a:avLst/>
          </a:prstGeom>
        </p:spPr>
      </p:pic>
      <p:sp>
        <p:nvSpPr>
          <p:cNvPr id="14" name="Text 10"/>
          <p:cNvSpPr/>
          <p:nvPr/>
        </p:nvSpPr>
        <p:spPr>
          <a:xfrm>
            <a:off x="4681728" y="3547872"/>
            <a:ext cx="3017520" cy="365760"/>
          </a:xfrm>
          <a:prstGeom prst="rect">
            <a:avLst/>
          </a:prstGeom>
          <a:noFill/>
          <a:ln/>
        </p:spPr>
        <p:txBody>
          <a:bodyPr wrap="square" lIns="0" tIns="0" rIns="0" bIns="0" rtlCol="0" anchor="ctr"/>
          <a:lstStyle/>
          <a:p>
            <a:pPr marL="0" indent="0">
              <a:buNone/>
            </a:pPr>
            <a:r>
              <a:rPr lang="en-US" sz="1800" b="1" kern="0" spc="20" dirty="0">
                <a:solidFill>
                  <a:srgbClr val="FFFFFF"/>
                </a:solidFill>
                <a:latin typeface="Arial" pitchFamily="34" charset="0"/>
                <a:ea typeface="Arial" pitchFamily="34" charset="-122"/>
                <a:cs typeface="Arial" pitchFamily="34" charset="-120"/>
              </a:rPr>
              <a:t>MESOCYCLE</a:t>
            </a:r>
            <a:endParaRPr lang="en-US" sz="1800" dirty="0"/>
          </a:p>
        </p:txBody>
      </p:sp>
      <p:sp>
        <p:nvSpPr>
          <p:cNvPr id="15" name="Text 11"/>
          <p:cNvSpPr/>
          <p:nvPr/>
        </p:nvSpPr>
        <p:spPr>
          <a:xfrm>
            <a:off x="4681728" y="3931920"/>
            <a:ext cx="3017520" cy="320040"/>
          </a:xfrm>
          <a:prstGeom prst="rect">
            <a:avLst/>
          </a:prstGeom>
          <a:noFill/>
          <a:ln/>
        </p:spPr>
        <p:txBody>
          <a:bodyPr wrap="square" lIns="0" tIns="0" rIns="0" bIns="0" rtlCol="0" anchor="ctr"/>
          <a:lstStyle/>
          <a:p>
            <a:pPr marL="0" indent="0">
              <a:buNone/>
            </a:pPr>
            <a:r>
              <a:rPr lang="en-US" sz="1300" b="1" i="1" dirty="0">
                <a:solidFill>
                  <a:srgbClr val="C0232A"/>
                </a:solidFill>
                <a:latin typeface="Arial" pitchFamily="34" charset="0"/>
                <a:ea typeface="Arial" pitchFamily="34" charset="-122"/>
                <a:cs typeface="Arial" pitchFamily="34" charset="-120"/>
              </a:rPr>
              <a:t>A block of 3–6 weeks</a:t>
            </a:r>
            <a:endParaRPr lang="en-US" sz="1300" dirty="0"/>
          </a:p>
        </p:txBody>
      </p:sp>
      <p:sp>
        <p:nvSpPr>
          <p:cNvPr id="16" name="Text 12"/>
          <p:cNvSpPr/>
          <p:nvPr/>
        </p:nvSpPr>
        <p:spPr>
          <a:xfrm>
            <a:off x="4681728" y="4279392"/>
            <a:ext cx="3017520" cy="731520"/>
          </a:xfrm>
          <a:prstGeom prst="rect">
            <a:avLst/>
          </a:prstGeom>
          <a:noFill/>
          <a:ln/>
        </p:spPr>
        <p:txBody>
          <a:bodyPr wrap="square" lIns="0" tIns="0" rIns="0" bIns="0" rtlCol="0" anchor="ctr"/>
          <a:lstStyle/>
          <a:p>
            <a:pPr marL="0" indent="0">
              <a:buNone/>
            </a:pPr>
            <a:r>
              <a:rPr lang="en-US" sz="1250" dirty="0">
                <a:solidFill>
                  <a:srgbClr val="B6BAC0"/>
                </a:solidFill>
                <a:latin typeface="Arial" pitchFamily="34" charset="0"/>
                <a:ea typeface="Arial" pitchFamily="34" charset="-122"/>
                <a:cs typeface="Arial" pitchFamily="34" charset="-120"/>
              </a:rPr>
              <a:t>One focus: e.g. hypertrophy, strength, power.</a:t>
            </a:r>
            <a:endParaRPr lang="en-US" sz="1250" dirty="0"/>
          </a:p>
        </p:txBody>
      </p:sp>
      <p:sp>
        <p:nvSpPr>
          <p:cNvPr id="17" name="Shape 13"/>
          <p:cNvSpPr/>
          <p:nvPr/>
        </p:nvSpPr>
        <p:spPr>
          <a:xfrm>
            <a:off x="8083296" y="2377440"/>
            <a:ext cx="3520440" cy="2606040"/>
          </a:xfrm>
          <a:prstGeom prst="roundRect">
            <a:avLst>
              <a:gd name="adj" fmla="val 3509"/>
            </a:avLst>
          </a:prstGeom>
          <a:solidFill>
            <a:srgbClr val="2A2A2A"/>
          </a:solidFill>
          <a:ln/>
          <a:effectLst>
            <a:outerShdw blurRad="88900" dist="38100" dir="2700000" algn="bl" rotWithShape="0">
              <a:srgbClr val="000000">
                <a:alpha val="25000"/>
              </a:srgbClr>
            </a:outerShdw>
          </a:effectLst>
        </p:spPr>
        <p:txBody>
          <a:bodyPr/>
          <a:lstStyle/>
          <a:p>
            <a:endParaRPr lang="en-US"/>
          </a:p>
        </p:txBody>
      </p:sp>
      <p:sp>
        <p:nvSpPr>
          <p:cNvPr id="18" name="Shape 14"/>
          <p:cNvSpPr/>
          <p:nvPr/>
        </p:nvSpPr>
        <p:spPr>
          <a:xfrm>
            <a:off x="8403336" y="2670048"/>
            <a:ext cx="731520" cy="731520"/>
          </a:xfrm>
          <a:prstGeom prst="ellipse">
            <a:avLst/>
          </a:prstGeom>
          <a:solidFill>
            <a:srgbClr val="C0232A"/>
          </a:solidFill>
          <a:ln/>
        </p:spPr>
        <p:txBody>
          <a:bodyPr/>
          <a:lstStyle/>
          <a:p>
            <a:endParaRPr lang="en-US"/>
          </a:p>
        </p:txBody>
      </p:sp>
      <p:pic>
        <p:nvPicPr>
          <p:cNvPr id="19" name="Image 2" descr="preencoded.png"/>
          <p:cNvPicPr>
            <a:picLocks noChangeAspect="1"/>
          </p:cNvPicPr>
          <p:nvPr/>
        </p:nvPicPr>
        <p:blipFill>
          <a:blip r:embed="rId4"/>
          <a:stretch>
            <a:fillRect/>
          </a:stretch>
        </p:blipFill>
        <p:spPr>
          <a:xfrm>
            <a:off x="8586216" y="2852928"/>
            <a:ext cx="365760" cy="365760"/>
          </a:xfrm>
          <a:prstGeom prst="rect">
            <a:avLst/>
          </a:prstGeom>
        </p:spPr>
      </p:pic>
      <p:sp>
        <p:nvSpPr>
          <p:cNvPr id="20" name="Text 15"/>
          <p:cNvSpPr/>
          <p:nvPr/>
        </p:nvSpPr>
        <p:spPr>
          <a:xfrm>
            <a:off x="8403336" y="3547872"/>
            <a:ext cx="3017520" cy="365760"/>
          </a:xfrm>
          <a:prstGeom prst="rect">
            <a:avLst/>
          </a:prstGeom>
          <a:noFill/>
          <a:ln/>
        </p:spPr>
        <p:txBody>
          <a:bodyPr wrap="square" lIns="0" tIns="0" rIns="0" bIns="0" rtlCol="0" anchor="ctr"/>
          <a:lstStyle/>
          <a:p>
            <a:pPr marL="0" indent="0">
              <a:buNone/>
            </a:pPr>
            <a:r>
              <a:rPr lang="en-US" sz="1800" b="1" kern="0" spc="20" dirty="0">
                <a:solidFill>
                  <a:srgbClr val="FFFFFF"/>
                </a:solidFill>
                <a:latin typeface="Arial" pitchFamily="34" charset="0"/>
                <a:ea typeface="Arial" pitchFamily="34" charset="-122"/>
                <a:cs typeface="Arial" pitchFamily="34" charset="-120"/>
              </a:rPr>
              <a:t>MICROCYCLE</a:t>
            </a:r>
            <a:endParaRPr lang="en-US" sz="1800" dirty="0"/>
          </a:p>
        </p:txBody>
      </p:sp>
      <p:sp>
        <p:nvSpPr>
          <p:cNvPr id="21" name="Text 16"/>
          <p:cNvSpPr/>
          <p:nvPr/>
        </p:nvSpPr>
        <p:spPr>
          <a:xfrm>
            <a:off x="8403336" y="3931920"/>
            <a:ext cx="3017520" cy="320040"/>
          </a:xfrm>
          <a:prstGeom prst="rect">
            <a:avLst/>
          </a:prstGeom>
          <a:noFill/>
          <a:ln/>
        </p:spPr>
        <p:txBody>
          <a:bodyPr wrap="square" lIns="0" tIns="0" rIns="0" bIns="0" rtlCol="0" anchor="ctr"/>
          <a:lstStyle/>
          <a:p>
            <a:pPr marL="0" indent="0">
              <a:buNone/>
            </a:pPr>
            <a:r>
              <a:rPr lang="en-US" sz="1300" b="1" i="1" dirty="0">
                <a:solidFill>
                  <a:srgbClr val="C0232A"/>
                </a:solidFill>
                <a:latin typeface="Arial" pitchFamily="34" charset="0"/>
                <a:ea typeface="Arial" pitchFamily="34" charset="-122"/>
                <a:cs typeface="Arial" pitchFamily="34" charset="-120"/>
              </a:rPr>
              <a:t>A single week</a:t>
            </a:r>
            <a:endParaRPr lang="en-US" sz="1300" dirty="0"/>
          </a:p>
        </p:txBody>
      </p:sp>
      <p:sp>
        <p:nvSpPr>
          <p:cNvPr id="22" name="Text 17"/>
          <p:cNvSpPr/>
          <p:nvPr/>
        </p:nvSpPr>
        <p:spPr>
          <a:xfrm>
            <a:off x="8403336" y="4279392"/>
            <a:ext cx="3017520" cy="731520"/>
          </a:xfrm>
          <a:prstGeom prst="rect">
            <a:avLst/>
          </a:prstGeom>
          <a:noFill/>
          <a:ln/>
        </p:spPr>
        <p:txBody>
          <a:bodyPr wrap="square" lIns="0" tIns="0" rIns="0" bIns="0" rtlCol="0" anchor="ctr"/>
          <a:lstStyle/>
          <a:p>
            <a:pPr marL="0" indent="0">
              <a:buNone/>
            </a:pPr>
            <a:r>
              <a:rPr lang="en-US" sz="1250" dirty="0">
                <a:solidFill>
                  <a:srgbClr val="B6BAC0"/>
                </a:solidFill>
                <a:latin typeface="Arial" pitchFamily="34" charset="0"/>
                <a:ea typeface="Arial" pitchFamily="34" charset="-122"/>
                <a:cs typeface="Arial" pitchFamily="34" charset="-120"/>
              </a:rPr>
              <a:t>The day-to-day split your athletes actually see.</a:t>
            </a:r>
            <a:endParaRPr lang="en-US" sz="1250" dirty="0"/>
          </a:p>
        </p:txBody>
      </p:sp>
      <p:sp>
        <p:nvSpPr>
          <p:cNvPr id="23" name="Text 18"/>
          <p:cNvSpPr/>
          <p:nvPr/>
        </p:nvSpPr>
        <p:spPr>
          <a:xfrm>
            <a:off x="640080" y="5230368"/>
            <a:ext cx="10789920" cy="365760"/>
          </a:xfrm>
          <a:prstGeom prst="rect">
            <a:avLst/>
          </a:prstGeom>
          <a:noFill/>
          <a:ln/>
        </p:spPr>
        <p:txBody>
          <a:bodyPr wrap="square" lIns="0" tIns="0" rIns="0" bIns="0" rtlCol="0" anchor="ctr"/>
          <a:lstStyle/>
          <a:p>
            <a:pPr marL="0" indent="0">
              <a:buNone/>
            </a:pPr>
            <a:r>
              <a:rPr lang="en-US" sz="1400" i="1" dirty="0">
                <a:solidFill>
                  <a:srgbClr val="C9CCD0"/>
                </a:solidFill>
                <a:latin typeface="Arial" pitchFamily="34" charset="0"/>
                <a:ea typeface="Arial" pitchFamily="34" charset="-122"/>
                <a:cs typeface="Arial" pitchFamily="34" charset="-120"/>
              </a:rPr>
              <a:t>The big idea: you can't be strong, fast, and conditioned to your max all at once. Sequence the emphasis.</a:t>
            </a:r>
            <a:endParaRPr lang="en-US" sz="14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76</a:t>
            </a:r>
            <a:endParaRPr lang="en-US" sz="10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 6 · PERIODIZATION BY QUALITY</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DEVELOP EACH QUALITY IN THE RIGHT ORDER</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06</a:t>
            </a:r>
            <a:endParaRPr lang="en-US" sz="3000" dirty="0"/>
          </a:p>
        </p:txBody>
      </p:sp>
      <p:sp>
        <p:nvSpPr>
          <p:cNvPr id="5" name="Shape 3"/>
          <p:cNvSpPr/>
          <p:nvPr/>
        </p:nvSpPr>
        <p:spPr>
          <a:xfrm>
            <a:off x="640080" y="1783080"/>
            <a:ext cx="5349240" cy="3703320"/>
          </a:xfrm>
          <a:prstGeom prst="roundRect">
            <a:avLst>
              <a:gd name="adj" fmla="val 2469"/>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7" name="Text 4"/>
          <p:cNvSpPr/>
          <p:nvPr/>
        </p:nvSpPr>
        <p:spPr>
          <a:xfrm>
            <a:off x="960120" y="2103120"/>
            <a:ext cx="4206240" cy="411480"/>
          </a:xfrm>
          <a:prstGeom prst="rect">
            <a:avLst/>
          </a:prstGeom>
          <a:noFill/>
          <a:ln/>
        </p:spPr>
        <p:txBody>
          <a:bodyPr wrap="square" lIns="0" tIns="0" rIns="0" bIns="0" rtlCol="0" anchor="ctr"/>
          <a:lstStyle/>
          <a:p>
            <a:pPr marL="0" indent="0">
              <a:buNone/>
            </a:pPr>
            <a:r>
              <a:rPr lang="en-US" sz="1800" b="1" kern="0" spc="30" dirty="0">
                <a:solidFill>
                  <a:srgbClr val="212121"/>
                </a:solidFill>
                <a:latin typeface="Arial" pitchFamily="34" charset="0"/>
                <a:ea typeface="Arial" pitchFamily="34" charset="-122"/>
                <a:cs typeface="Arial" pitchFamily="34" charset="-120"/>
              </a:rPr>
              <a:t>THE CONCEPT</a:t>
            </a:r>
            <a:endParaRPr lang="en-US" sz="1800" dirty="0"/>
          </a:p>
        </p:txBody>
      </p:sp>
      <p:sp>
        <p:nvSpPr>
          <p:cNvPr id="8" name="Text 5"/>
          <p:cNvSpPr/>
          <p:nvPr/>
        </p:nvSpPr>
        <p:spPr>
          <a:xfrm>
            <a:off x="960120" y="2697480"/>
            <a:ext cx="4754880" cy="26517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Systematic planning of training to peak at key times</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Phase-based training potentiates the next phase</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Minimize injury risk and burnout along the way</a:t>
            </a:r>
            <a:endParaRPr lang="en-US" sz="1350" dirty="0"/>
          </a:p>
        </p:txBody>
      </p:sp>
      <p:sp>
        <p:nvSpPr>
          <p:cNvPr id="9" name="Shape 6"/>
          <p:cNvSpPr/>
          <p:nvPr/>
        </p:nvSpPr>
        <p:spPr>
          <a:xfrm>
            <a:off x="6172200" y="1783080"/>
            <a:ext cx="5349240" cy="3703320"/>
          </a:xfrm>
          <a:prstGeom prst="roundRect">
            <a:avLst>
              <a:gd name="adj" fmla="val 2469"/>
            </a:avLst>
          </a:prstGeom>
          <a:solidFill>
            <a:srgbClr val="E9EBEC"/>
          </a:solidFill>
          <a:ln/>
          <a:effectLst>
            <a:outerShdw blurRad="88900" dist="38100" dir="2700000" algn="bl" rotWithShape="0">
              <a:srgbClr val="000000">
                <a:alpha val="13000"/>
              </a:srgbClr>
            </a:outerShdw>
          </a:effectLst>
        </p:spPr>
        <p:txBody>
          <a:bodyPr/>
          <a:lstStyle/>
          <a:p>
            <a:endParaRPr lang="en-US"/>
          </a:p>
        </p:txBody>
      </p:sp>
      <p:sp>
        <p:nvSpPr>
          <p:cNvPr id="11" name="Text 7"/>
          <p:cNvSpPr/>
          <p:nvPr/>
        </p:nvSpPr>
        <p:spPr>
          <a:xfrm>
            <a:off x="6492240" y="2103120"/>
            <a:ext cx="4206240" cy="411480"/>
          </a:xfrm>
          <a:prstGeom prst="rect">
            <a:avLst/>
          </a:prstGeom>
          <a:noFill/>
          <a:ln/>
        </p:spPr>
        <p:txBody>
          <a:bodyPr wrap="square" lIns="0" tIns="0" rIns="0" bIns="0" rtlCol="0" anchor="ctr"/>
          <a:lstStyle/>
          <a:p>
            <a:pPr marL="0" indent="0">
              <a:buNone/>
            </a:pPr>
            <a:r>
              <a:rPr lang="en-US" sz="1800" b="1" kern="0" spc="30" dirty="0">
                <a:solidFill>
                  <a:srgbClr val="C0232A"/>
                </a:solidFill>
                <a:latin typeface="Arial" pitchFamily="34" charset="0"/>
                <a:ea typeface="Arial" pitchFamily="34" charset="-122"/>
                <a:cs typeface="Arial" pitchFamily="34" charset="-120"/>
              </a:rPr>
              <a:t>THE METHODS</a:t>
            </a:r>
            <a:endParaRPr lang="en-US" sz="1800" dirty="0"/>
          </a:p>
        </p:txBody>
      </p:sp>
      <p:sp>
        <p:nvSpPr>
          <p:cNvPr id="12" name="Text 8"/>
          <p:cNvSpPr/>
          <p:nvPr/>
        </p:nvSpPr>
        <p:spPr>
          <a:xfrm>
            <a:off x="6492240" y="2697480"/>
            <a:ext cx="4754880" cy="265176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Strength — physical qualities in the right order</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Speed — built in phases, like strength</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Agility / COD — mechanics first, then reactivity</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Jumps / plyo — low intensity to high intensity</a:t>
            </a:r>
            <a:endParaRPr lang="en-US" sz="1350" dirty="0"/>
          </a:p>
          <a:p>
            <a:pPr marL="342900" indent="-342900">
              <a:spcAft>
                <a:spcPts val="900"/>
              </a:spcAft>
              <a:buSzPct val="100000"/>
              <a:buChar char="•"/>
            </a:pPr>
            <a:r>
              <a:rPr lang="en-US" sz="1350" dirty="0">
                <a:solidFill>
                  <a:srgbClr val="1C1C1C"/>
                </a:solidFill>
                <a:latin typeface="Arial" pitchFamily="34" charset="0"/>
                <a:ea typeface="Arial" pitchFamily="34" charset="-122"/>
                <a:cs typeface="Arial" pitchFamily="34" charset="-120"/>
              </a:rPr>
              <a:t>Conditioning — complements each training phase</a:t>
            </a:r>
            <a:endParaRPr lang="en-US" sz="1350" dirty="0"/>
          </a:p>
        </p:txBody>
      </p:sp>
      <p:sp>
        <p:nvSpPr>
          <p:cNvPr id="13" name="Text 9"/>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77</a:t>
            </a:r>
            <a:endParaRPr lang="en-US" sz="10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13">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 6 · PERIODIZATION APPLIED</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A SAMPLE HIGH SCHOOL TRAINING YEAR</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06</a:t>
            </a:r>
            <a:endParaRPr lang="en-US" sz="3000" dirty="0"/>
          </a:p>
        </p:txBody>
      </p:sp>
      <p:sp>
        <p:nvSpPr>
          <p:cNvPr id="5" name="Shape 3"/>
          <p:cNvSpPr/>
          <p:nvPr/>
        </p:nvSpPr>
        <p:spPr>
          <a:xfrm>
            <a:off x="640080" y="1965960"/>
            <a:ext cx="2670048" cy="274320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6" name="Shape 4"/>
          <p:cNvSpPr/>
          <p:nvPr/>
        </p:nvSpPr>
        <p:spPr>
          <a:xfrm>
            <a:off x="640080" y="1965960"/>
            <a:ext cx="2670048" cy="685800"/>
          </a:xfrm>
          <a:prstGeom prst="roundRect">
            <a:avLst>
              <a:gd name="adj" fmla="val 13333"/>
            </a:avLst>
          </a:prstGeom>
          <a:solidFill>
            <a:srgbClr val="C0232A"/>
          </a:solidFill>
          <a:ln/>
        </p:spPr>
        <p:txBody>
          <a:bodyPr/>
          <a:lstStyle/>
          <a:p>
            <a:endParaRPr lang="en-US"/>
          </a:p>
        </p:txBody>
      </p:sp>
      <p:sp>
        <p:nvSpPr>
          <p:cNvPr id="7" name="Shape 5"/>
          <p:cNvSpPr/>
          <p:nvPr/>
        </p:nvSpPr>
        <p:spPr>
          <a:xfrm>
            <a:off x="640080" y="2331720"/>
            <a:ext cx="2670048" cy="320040"/>
          </a:xfrm>
          <a:prstGeom prst="rect">
            <a:avLst/>
          </a:prstGeom>
          <a:solidFill>
            <a:srgbClr val="C0232A"/>
          </a:solidFill>
          <a:ln/>
        </p:spPr>
        <p:txBody>
          <a:bodyPr/>
          <a:lstStyle/>
          <a:p>
            <a:endParaRPr lang="en-US"/>
          </a:p>
        </p:txBody>
      </p:sp>
      <p:sp>
        <p:nvSpPr>
          <p:cNvPr id="8" name="Text 6"/>
          <p:cNvSpPr/>
          <p:nvPr/>
        </p:nvSpPr>
        <p:spPr>
          <a:xfrm>
            <a:off x="640080" y="2011680"/>
            <a:ext cx="2670048" cy="594360"/>
          </a:xfrm>
          <a:prstGeom prst="rect">
            <a:avLst/>
          </a:prstGeom>
          <a:noFill/>
          <a:ln/>
        </p:spPr>
        <p:txBody>
          <a:bodyPr wrap="square" lIns="0" tIns="0" rIns="0" bIns="0" rtlCol="0" anchor="ctr"/>
          <a:lstStyle/>
          <a:p>
            <a:pPr marL="0" indent="0" algn="ctr">
              <a:buNone/>
            </a:pPr>
            <a:r>
              <a:rPr lang="en-US" sz="1500" b="1" kern="0" spc="30" dirty="0">
                <a:solidFill>
                  <a:srgbClr val="FFFFFF"/>
                </a:solidFill>
                <a:latin typeface="Arial" pitchFamily="34" charset="0"/>
                <a:ea typeface="Arial" pitchFamily="34" charset="-122"/>
                <a:cs typeface="Arial" pitchFamily="34" charset="-120"/>
              </a:rPr>
              <a:t>OFF-SEASON</a:t>
            </a:r>
            <a:endParaRPr lang="en-US" sz="1500" dirty="0"/>
          </a:p>
        </p:txBody>
      </p:sp>
      <p:sp>
        <p:nvSpPr>
          <p:cNvPr id="9" name="Text 7"/>
          <p:cNvSpPr/>
          <p:nvPr/>
        </p:nvSpPr>
        <p:spPr>
          <a:xfrm>
            <a:off x="822960" y="2852928"/>
            <a:ext cx="2304288" cy="365760"/>
          </a:xfrm>
          <a:prstGeom prst="rect">
            <a:avLst/>
          </a:prstGeom>
          <a:noFill/>
          <a:ln/>
        </p:spPr>
        <p:txBody>
          <a:bodyPr wrap="square" lIns="0" tIns="0" rIns="0" bIns="0" rtlCol="0" anchor="ctr"/>
          <a:lstStyle/>
          <a:p>
            <a:pPr marL="0" indent="0" algn="ctr">
              <a:buNone/>
            </a:pPr>
            <a:r>
              <a:rPr lang="en-US" sz="1400" b="1" kern="0" spc="20" dirty="0">
                <a:solidFill>
                  <a:srgbClr val="C0232A"/>
                </a:solidFill>
                <a:latin typeface="Arial" pitchFamily="34" charset="0"/>
                <a:ea typeface="Arial" pitchFamily="34" charset="-122"/>
                <a:cs typeface="Arial" pitchFamily="34" charset="-120"/>
              </a:rPr>
              <a:t>BUILD THE BASE</a:t>
            </a:r>
            <a:endParaRPr lang="en-US" sz="1400" dirty="0"/>
          </a:p>
        </p:txBody>
      </p:sp>
      <p:sp>
        <p:nvSpPr>
          <p:cNvPr id="10" name="Text 8"/>
          <p:cNvSpPr/>
          <p:nvPr/>
        </p:nvSpPr>
        <p:spPr>
          <a:xfrm>
            <a:off x="868680" y="3310128"/>
            <a:ext cx="2212848" cy="1188720"/>
          </a:xfrm>
          <a:prstGeom prst="rect">
            <a:avLst/>
          </a:prstGeom>
          <a:noFill/>
          <a:ln/>
        </p:spPr>
        <p:txBody>
          <a:bodyPr wrap="square" lIns="0" tIns="0" rIns="0" bIns="0" rtlCol="0" anchor="ctr"/>
          <a:lstStyle/>
          <a:p>
            <a:pPr marL="0" indent="0" algn="ctr">
              <a:buNone/>
            </a:pPr>
            <a:r>
              <a:rPr lang="en-US" sz="1300" dirty="0">
                <a:solidFill>
                  <a:srgbClr val="1C1C1C"/>
                </a:solidFill>
                <a:latin typeface="Arial" pitchFamily="34" charset="0"/>
                <a:ea typeface="Arial" pitchFamily="34" charset="-122"/>
                <a:cs typeface="Arial" pitchFamily="34" charset="-120"/>
              </a:rPr>
              <a:t>Work capacity, hypertrophy, technique</a:t>
            </a:r>
            <a:endParaRPr lang="en-US" sz="1300" dirty="0"/>
          </a:p>
        </p:txBody>
      </p:sp>
      <p:pic>
        <p:nvPicPr>
          <p:cNvPr id="11" name="Image 0" descr="preencoded.png"/>
          <p:cNvPicPr>
            <a:picLocks noChangeAspect="1"/>
          </p:cNvPicPr>
          <p:nvPr/>
        </p:nvPicPr>
        <p:blipFill>
          <a:blip r:embed="rId2"/>
          <a:stretch>
            <a:fillRect/>
          </a:stretch>
        </p:blipFill>
        <p:spPr>
          <a:xfrm>
            <a:off x="3319272" y="3154680"/>
            <a:ext cx="256032" cy="256032"/>
          </a:xfrm>
          <a:prstGeom prst="rect">
            <a:avLst/>
          </a:prstGeom>
        </p:spPr>
      </p:pic>
      <p:sp>
        <p:nvSpPr>
          <p:cNvPr id="12" name="Shape 9"/>
          <p:cNvSpPr/>
          <p:nvPr/>
        </p:nvSpPr>
        <p:spPr>
          <a:xfrm>
            <a:off x="3639312" y="1965960"/>
            <a:ext cx="2670048" cy="274320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13" name="Shape 10"/>
          <p:cNvSpPr/>
          <p:nvPr/>
        </p:nvSpPr>
        <p:spPr>
          <a:xfrm>
            <a:off x="3639312" y="1965960"/>
            <a:ext cx="2670048" cy="685800"/>
          </a:xfrm>
          <a:prstGeom prst="roundRect">
            <a:avLst>
              <a:gd name="adj" fmla="val 13333"/>
            </a:avLst>
          </a:prstGeom>
          <a:solidFill>
            <a:srgbClr val="8E1A20"/>
          </a:solidFill>
          <a:ln/>
        </p:spPr>
        <p:txBody>
          <a:bodyPr/>
          <a:lstStyle/>
          <a:p>
            <a:endParaRPr lang="en-US"/>
          </a:p>
        </p:txBody>
      </p:sp>
      <p:sp>
        <p:nvSpPr>
          <p:cNvPr id="14" name="Shape 11"/>
          <p:cNvSpPr/>
          <p:nvPr/>
        </p:nvSpPr>
        <p:spPr>
          <a:xfrm>
            <a:off x="3639312" y="2331720"/>
            <a:ext cx="2670048" cy="320040"/>
          </a:xfrm>
          <a:prstGeom prst="rect">
            <a:avLst/>
          </a:prstGeom>
          <a:solidFill>
            <a:srgbClr val="8E1A20"/>
          </a:solidFill>
          <a:ln/>
        </p:spPr>
        <p:txBody>
          <a:bodyPr/>
          <a:lstStyle/>
          <a:p>
            <a:endParaRPr lang="en-US"/>
          </a:p>
        </p:txBody>
      </p:sp>
      <p:sp>
        <p:nvSpPr>
          <p:cNvPr id="15" name="Text 12"/>
          <p:cNvSpPr/>
          <p:nvPr/>
        </p:nvSpPr>
        <p:spPr>
          <a:xfrm>
            <a:off x="3639312" y="2011680"/>
            <a:ext cx="2670048" cy="594360"/>
          </a:xfrm>
          <a:prstGeom prst="rect">
            <a:avLst/>
          </a:prstGeom>
          <a:noFill/>
          <a:ln/>
        </p:spPr>
        <p:txBody>
          <a:bodyPr wrap="square" lIns="0" tIns="0" rIns="0" bIns="0" rtlCol="0" anchor="ctr"/>
          <a:lstStyle/>
          <a:p>
            <a:pPr marL="0" indent="0" algn="ctr">
              <a:buNone/>
            </a:pPr>
            <a:r>
              <a:rPr lang="en-US" sz="1500" b="1" kern="0" spc="30" dirty="0">
                <a:solidFill>
                  <a:srgbClr val="FFFFFF"/>
                </a:solidFill>
                <a:latin typeface="Arial" pitchFamily="34" charset="0"/>
                <a:ea typeface="Arial" pitchFamily="34" charset="-122"/>
                <a:cs typeface="Arial" pitchFamily="34" charset="-120"/>
              </a:rPr>
              <a:t>PRE-SEASON</a:t>
            </a:r>
            <a:endParaRPr lang="en-US" sz="1500" dirty="0"/>
          </a:p>
        </p:txBody>
      </p:sp>
      <p:sp>
        <p:nvSpPr>
          <p:cNvPr id="16" name="Text 13"/>
          <p:cNvSpPr/>
          <p:nvPr/>
        </p:nvSpPr>
        <p:spPr>
          <a:xfrm>
            <a:off x="3822192" y="2852928"/>
            <a:ext cx="2304288" cy="365760"/>
          </a:xfrm>
          <a:prstGeom prst="rect">
            <a:avLst/>
          </a:prstGeom>
          <a:noFill/>
          <a:ln/>
        </p:spPr>
        <p:txBody>
          <a:bodyPr wrap="square" lIns="0" tIns="0" rIns="0" bIns="0" rtlCol="0" anchor="ctr"/>
          <a:lstStyle/>
          <a:p>
            <a:pPr marL="0" indent="0" algn="ctr">
              <a:buNone/>
            </a:pPr>
            <a:r>
              <a:rPr lang="en-US" sz="1400" b="1" kern="0" spc="20" dirty="0">
                <a:solidFill>
                  <a:srgbClr val="8E1A20"/>
                </a:solidFill>
                <a:latin typeface="Arial" pitchFamily="34" charset="0"/>
                <a:ea typeface="Arial" pitchFamily="34" charset="-122"/>
                <a:cs typeface="Arial" pitchFamily="34" charset="-120"/>
              </a:rPr>
              <a:t>CONVERT TO POWER</a:t>
            </a:r>
            <a:endParaRPr lang="en-US" sz="1400" dirty="0"/>
          </a:p>
        </p:txBody>
      </p:sp>
      <p:sp>
        <p:nvSpPr>
          <p:cNvPr id="17" name="Text 14"/>
          <p:cNvSpPr/>
          <p:nvPr/>
        </p:nvSpPr>
        <p:spPr>
          <a:xfrm>
            <a:off x="3867912" y="3310128"/>
            <a:ext cx="2212848" cy="1188720"/>
          </a:xfrm>
          <a:prstGeom prst="rect">
            <a:avLst/>
          </a:prstGeom>
          <a:noFill/>
          <a:ln/>
        </p:spPr>
        <p:txBody>
          <a:bodyPr wrap="square" lIns="0" tIns="0" rIns="0" bIns="0" rtlCol="0" anchor="ctr"/>
          <a:lstStyle/>
          <a:p>
            <a:pPr marL="0" indent="0" algn="ctr">
              <a:buNone/>
            </a:pPr>
            <a:r>
              <a:rPr lang="en-US" sz="1300" dirty="0">
                <a:solidFill>
                  <a:srgbClr val="1C1C1C"/>
                </a:solidFill>
                <a:latin typeface="Arial" pitchFamily="34" charset="0"/>
                <a:ea typeface="Arial" pitchFamily="34" charset="-122"/>
                <a:cs typeface="Arial" pitchFamily="34" charset="-120"/>
              </a:rPr>
              <a:t>Max strength → speed &amp; power</a:t>
            </a:r>
            <a:endParaRPr lang="en-US" sz="1300" dirty="0"/>
          </a:p>
        </p:txBody>
      </p:sp>
      <p:pic>
        <p:nvPicPr>
          <p:cNvPr id="18" name="Image 1" descr="preencoded.png"/>
          <p:cNvPicPr>
            <a:picLocks noChangeAspect="1"/>
          </p:cNvPicPr>
          <p:nvPr/>
        </p:nvPicPr>
        <p:blipFill>
          <a:blip r:embed="rId2"/>
          <a:stretch>
            <a:fillRect/>
          </a:stretch>
        </p:blipFill>
        <p:spPr>
          <a:xfrm>
            <a:off x="6318504" y="3154680"/>
            <a:ext cx="256032" cy="256032"/>
          </a:xfrm>
          <a:prstGeom prst="rect">
            <a:avLst/>
          </a:prstGeom>
        </p:spPr>
      </p:pic>
      <p:sp>
        <p:nvSpPr>
          <p:cNvPr id="19" name="Shape 15"/>
          <p:cNvSpPr/>
          <p:nvPr/>
        </p:nvSpPr>
        <p:spPr>
          <a:xfrm>
            <a:off x="6638544" y="1965960"/>
            <a:ext cx="2670048" cy="274320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0" name="Shape 16"/>
          <p:cNvSpPr/>
          <p:nvPr/>
        </p:nvSpPr>
        <p:spPr>
          <a:xfrm>
            <a:off x="6638544" y="1965960"/>
            <a:ext cx="2670048" cy="685800"/>
          </a:xfrm>
          <a:prstGeom prst="roundRect">
            <a:avLst>
              <a:gd name="adj" fmla="val 13333"/>
            </a:avLst>
          </a:prstGeom>
          <a:solidFill>
            <a:srgbClr val="1C1C1C"/>
          </a:solidFill>
          <a:ln/>
        </p:spPr>
        <p:txBody>
          <a:bodyPr/>
          <a:lstStyle/>
          <a:p>
            <a:endParaRPr lang="en-US"/>
          </a:p>
        </p:txBody>
      </p:sp>
      <p:sp>
        <p:nvSpPr>
          <p:cNvPr id="21" name="Shape 17"/>
          <p:cNvSpPr/>
          <p:nvPr/>
        </p:nvSpPr>
        <p:spPr>
          <a:xfrm>
            <a:off x="6638544" y="2331720"/>
            <a:ext cx="2670048" cy="320040"/>
          </a:xfrm>
          <a:prstGeom prst="rect">
            <a:avLst/>
          </a:prstGeom>
          <a:solidFill>
            <a:srgbClr val="1C1C1C"/>
          </a:solidFill>
          <a:ln/>
        </p:spPr>
        <p:txBody>
          <a:bodyPr/>
          <a:lstStyle/>
          <a:p>
            <a:endParaRPr lang="en-US"/>
          </a:p>
        </p:txBody>
      </p:sp>
      <p:sp>
        <p:nvSpPr>
          <p:cNvPr id="22" name="Text 18"/>
          <p:cNvSpPr/>
          <p:nvPr/>
        </p:nvSpPr>
        <p:spPr>
          <a:xfrm>
            <a:off x="6638544" y="2011680"/>
            <a:ext cx="2670048" cy="594360"/>
          </a:xfrm>
          <a:prstGeom prst="rect">
            <a:avLst/>
          </a:prstGeom>
          <a:noFill/>
          <a:ln/>
        </p:spPr>
        <p:txBody>
          <a:bodyPr wrap="square" lIns="0" tIns="0" rIns="0" bIns="0" rtlCol="0" anchor="ctr"/>
          <a:lstStyle/>
          <a:p>
            <a:pPr marL="0" indent="0" algn="ctr">
              <a:buNone/>
            </a:pPr>
            <a:r>
              <a:rPr lang="en-US" sz="1500" b="1" kern="0" spc="30" dirty="0">
                <a:solidFill>
                  <a:srgbClr val="FFFFFF"/>
                </a:solidFill>
                <a:latin typeface="Arial" pitchFamily="34" charset="0"/>
                <a:ea typeface="Arial" pitchFamily="34" charset="-122"/>
                <a:cs typeface="Arial" pitchFamily="34" charset="-120"/>
              </a:rPr>
              <a:t>IN-SEASON</a:t>
            </a:r>
            <a:endParaRPr lang="en-US" sz="1500" dirty="0"/>
          </a:p>
        </p:txBody>
      </p:sp>
      <p:sp>
        <p:nvSpPr>
          <p:cNvPr id="23" name="Text 19"/>
          <p:cNvSpPr/>
          <p:nvPr/>
        </p:nvSpPr>
        <p:spPr>
          <a:xfrm>
            <a:off x="6821424" y="2852928"/>
            <a:ext cx="2304288" cy="365760"/>
          </a:xfrm>
          <a:prstGeom prst="rect">
            <a:avLst/>
          </a:prstGeom>
          <a:noFill/>
          <a:ln/>
        </p:spPr>
        <p:txBody>
          <a:bodyPr wrap="square" lIns="0" tIns="0" rIns="0" bIns="0" rtlCol="0" anchor="ctr"/>
          <a:lstStyle/>
          <a:p>
            <a:pPr marL="0" indent="0" algn="ctr">
              <a:buNone/>
            </a:pPr>
            <a:r>
              <a:rPr lang="en-US" sz="1400" b="1" kern="0" spc="20" dirty="0">
                <a:solidFill>
                  <a:srgbClr val="1C1C1C"/>
                </a:solidFill>
                <a:latin typeface="Arial" pitchFamily="34" charset="0"/>
                <a:ea typeface="Arial" pitchFamily="34" charset="-122"/>
                <a:cs typeface="Arial" pitchFamily="34" charset="-120"/>
              </a:rPr>
              <a:t>MAINTAIN &amp; PEAK</a:t>
            </a:r>
            <a:endParaRPr lang="en-US" sz="1400" dirty="0"/>
          </a:p>
        </p:txBody>
      </p:sp>
      <p:sp>
        <p:nvSpPr>
          <p:cNvPr id="24" name="Text 20"/>
          <p:cNvSpPr/>
          <p:nvPr/>
        </p:nvSpPr>
        <p:spPr>
          <a:xfrm>
            <a:off x="6867144" y="3310128"/>
            <a:ext cx="2212848" cy="1188720"/>
          </a:xfrm>
          <a:prstGeom prst="rect">
            <a:avLst/>
          </a:prstGeom>
          <a:noFill/>
          <a:ln/>
        </p:spPr>
        <p:txBody>
          <a:bodyPr wrap="square" lIns="0" tIns="0" rIns="0" bIns="0" rtlCol="0" anchor="ctr"/>
          <a:lstStyle/>
          <a:p>
            <a:pPr marL="0" indent="0" algn="ctr">
              <a:buNone/>
            </a:pPr>
            <a:r>
              <a:rPr lang="en-US" sz="1300" dirty="0">
                <a:solidFill>
                  <a:srgbClr val="1C1C1C"/>
                </a:solidFill>
                <a:latin typeface="Arial" pitchFamily="34" charset="0"/>
                <a:ea typeface="Arial" pitchFamily="34" charset="-122"/>
                <a:cs typeface="Arial" pitchFamily="34" charset="-120"/>
              </a:rPr>
              <a:t>Lower volume, keep intensity, stay fresh</a:t>
            </a:r>
            <a:endParaRPr lang="en-US" sz="1300" dirty="0"/>
          </a:p>
        </p:txBody>
      </p:sp>
      <p:pic>
        <p:nvPicPr>
          <p:cNvPr id="25" name="Image 2" descr="preencoded.png"/>
          <p:cNvPicPr>
            <a:picLocks noChangeAspect="1"/>
          </p:cNvPicPr>
          <p:nvPr/>
        </p:nvPicPr>
        <p:blipFill>
          <a:blip r:embed="rId2"/>
          <a:stretch>
            <a:fillRect/>
          </a:stretch>
        </p:blipFill>
        <p:spPr>
          <a:xfrm>
            <a:off x="9317736" y="3154680"/>
            <a:ext cx="256032" cy="256032"/>
          </a:xfrm>
          <a:prstGeom prst="rect">
            <a:avLst/>
          </a:prstGeom>
        </p:spPr>
      </p:pic>
      <p:sp>
        <p:nvSpPr>
          <p:cNvPr id="26" name="Shape 21"/>
          <p:cNvSpPr/>
          <p:nvPr/>
        </p:nvSpPr>
        <p:spPr>
          <a:xfrm>
            <a:off x="9637776" y="1965960"/>
            <a:ext cx="2670048" cy="2743200"/>
          </a:xfrm>
          <a:prstGeom prst="roundRect">
            <a:avLst>
              <a:gd name="adj" fmla="val 3425"/>
            </a:avLst>
          </a:prstGeom>
          <a:solidFill>
            <a:srgbClr val="FFFFFF"/>
          </a:solidFill>
          <a:ln/>
          <a:effectLst>
            <a:outerShdw blurRad="88900" dist="38100" dir="2700000" algn="bl" rotWithShape="0">
              <a:srgbClr val="000000">
                <a:alpha val="13000"/>
              </a:srgbClr>
            </a:outerShdw>
          </a:effectLst>
        </p:spPr>
        <p:txBody>
          <a:bodyPr/>
          <a:lstStyle/>
          <a:p>
            <a:endParaRPr lang="en-US"/>
          </a:p>
        </p:txBody>
      </p:sp>
      <p:sp>
        <p:nvSpPr>
          <p:cNvPr id="27" name="Shape 22"/>
          <p:cNvSpPr/>
          <p:nvPr/>
        </p:nvSpPr>
        <p:spPr>
          <a:xfrm>
            <a:off x="9637776" y="1965960"/>
            <a:ext cx="2670048" cy="685800"/>
          </a:xfrm>
          <a:prstGeom prst="roundRect">
            <a:avLst>
              <a:gd name="adj" fmla="val 13333"/>
            </a:avLst>
          </a:prstGeom>
          <a:solidFill>
            <a:srgbClr val="707277"/>
          </a:solidFill>
          <a:ln/>
        </p:spPr>
        <p:txBody>
          <a:bodyPr/>
          <a:lstStyle/>
          <a:p>
            <a:endParaRPr lang="en-US"/>
          </a:p>
        </p:txBody>
      </p:sp>
      <p:sp>
        <p:nvSpPr>
          <p:cNvPr id="28" name="Shape 23"/>
          <p:cNvSpPr/>
          <p:nvPr/>
        </p:nvSpPr>
        <p:spPr>
          <a:xfrm>
            <a:off x="9637776" y="2331720"/>
            <a:ext cx="2670048" cy="320040"/>
          </a:xfrm>
          <a:prstGeom prst="rect">
            <a:avLst/>
          </a:prstGeom>
          <a:solidFill>
            <a:srgbClr val="707277"/>
          </a:solidFill>
          <a:ln/>
        </p:spPr>
        <p:txBody>
          <a:bodyPr/>
          <a:lstStyle/>
          <a:p>
            <a:endParaRPr lang="en-US"/>
          </a:p>
        </p:txBody>
      </p:sp>
      <p:sp>
        <p:nvSpPr>
          <p:cNvPr id="29" name="Text 24"/>
          <p:cNvSpPr/>
          <p:nvPr/>
        </p:nvSpPr>
        <p:spPr>
          <a:xfrm>
            <a:off x="9637776" y="2011680"/>
            <a:ext cx="2670048" cy="594360"/>
          </a:xfrm>
          <a:prstGeom prst="rect">
            <a:avLst/>
          </a:prstGeom>
          <a:noFill/>
          <a:ln/>
        </p:spPr>
        <p:txBody>
          <a:bodyPr wrap="square" lIns="0" tIns="0" rIns="0" bIns="0" rtlCol="0" anchor="ctr"/>
          <a:lstStyle/>
          <a:p>
            <a:pPr marL="0" indent="0" algn="ctr">
              <a:buNone/>
            </a:pPr>
            <a:r>
              <a:rPr lang="en-US" sz="1500" b="1" kern="0" spc="30" dirty="0">
                <a:solidFill>
                  <a:srgbClr val="FFFFFF"/>
                </a:solidFill>
                <a:latin typeface="Arial" pitchFamily="34" charset="0"/>
                <a:ea typeface="Arial" pitchFamily="34" charset="-122"/>
                <a:cs typeface="Arial" pitchFamily="34" charset="-120"/>
              </a:rPr>
              <a:t>POST-SEASON</a:t>
            </a:r>
            <a:endParaRPr lang="en-US" sz="1500" dirty="0"/>
          </a:p>
        </p:txBody>
      </p:sp>
      <p:sp>
        <p:nvSpPr>
          <p:cNvPr id="30" name="Text 25"/>
          <p:cNvSpPr/>
          <p:nvPr/>
        </p:nvSpPr>
        <p:spPr>
          <a:xfrm>
            <a:off x="9820656" y="2852928"/>
            <a:ext cx="2304288" cy="365760"/>
          </a:xfrm>
          <a:prstGeom prst="rect">
            <a:avLst/>
          </a:prstGeom>
          <a:noFill/>
          <a:ln/>
        </p:spPr>
        <p:txBody>
          <a:bodyPr wrap="square" lIns="0" tIns="0" rIns="0" bIns="0" rtlCol="0" anchor="ctr"/>
          <a:lstStyle/>
          <a:p>
            <a:pPr marL="0" indent="0" algn="ctr">
              <a:buNone/>
            </a:pPr>
            <a:r>
              <a:rPr lang="en-US" sz="1400" b="1" kern="0" spc="20" dirty="0">
                <a:solidFill>
                  <a:srgbClr val="707277"/>
                </a:solidFill>
                <a:latin typeface="Arial" pitchFamily="34" charset="0"/>
                <a:ea typeface="Arial" pitchFamily="34" charset="-122"/>
                <a:cs typeface="Arial" pitchFamily="34" charset="-120"/>
              </a:rPr>
              <a:t>RECOVER &amp; RESET</a:t>
            </a:r>
            <a:endParaRPr lang="en-US" sz="1400" dirty="0"/>
          </a:p>
        </p:txBody>
      </p:sp>
      <p:sp>
        <p:nvSpPr>
          <p:cNvPr id="31" name="Text 26"/>
          <p:cNvSpPr/>
          <p:nvPr/>
        </p:nvSpPr>
        <p:spPr>
          <a:xfrm>
            <a:off x="9866376" y="3310128"/>
            <a:ext cx="2212848" cy="1188720"/>
          </a:xfrm>
          <a:prstGeom prst="rect">
            <a:avLst/>
          </a:prstGeom>
          <a:noFill/>
          <a:ln/>
        </p:spPr>
        <p:txBody>
          <a:bodyPr wrap="square" lIns="0" tIns="0" rIns="0" bIns="0" rtlCol="0" anchor="ctr"/>
          <a:lstStyle/>
          <a:p>
            <a:pPr marL="0" indent="0" algn="ctr">
              <a:buNone/>
            </a:pPr>
            <a:r>
              <a:rPr lang="en-US" sz="1300" dirty="0">
                <a:solidFill>
                  <a:srgbClr val="1C1C1C"/>
                </a:solidFill>
                <a:latin typeface="Arial" pitchFamily="34" charset="0"/>
                <a:ea typeface="Arial" pitchFamily="34" charset="-122"/>
                <a:cs typeface="Arial" pitchFamily="34" charset="-120"/>
              </a:rPr>
              <a:t>Active rest, address weak links, retest</a:t>
            </a:r>
            <a:endParaRPr lang="en-US" sz="1300" dirty="0"/>
          </a:p>
        </p:txBody>
      </p:sp>
      <p:sp>
        <p:nvSpPr>
          <p:cNvPr id="32" name="Text 27"/>
          <p:cNvSpPr/>
          <p:nvPr/>
        </p:nvSpPr>
        <p:spPr>
          <a:xfrm>
            <a:off x="640080" y="4983480"/>
            <a:ext cx="10881360" cy="457200"/>
          </a:xfrm>
          <a:prstGeom prst="rect">
            <a:avLst/>
          </a:prstGeom>
          <a:noFill/>
          <a:ln/>
        </p:spPr>
        <p:txBody>
          <a:bodyPr wrap="square" lIns="0" tIns="0" rIns="0" bIns="0" rtlCol="0" anchor="ctr"/>
          <a:lstStyle/>
          <a:p>
            <a:pPr marL="0" indent="0">
              <a:buNone/>
            </a:pPr>
            <a:r>
              <a:rPr lang="en-US" sz="1450" b="1" i="1" dirty="0">
                <a:solidFill>
                  <a:srgbClr val="C0232A"/>
                </a:solidFill>
                <a:latin typeface="Arial" pitchFamily="34" charset="0"/>
                <a:ea typeface="Arial" pitchFamily="34" charset="-122"/>
                <a:cs typeface="Arial" pitchFamily="34" charset="-120"/>
              </a:rPr>
              <a:t>Volume and intensity trade off across the year. </a:t>
            </a:r>
            <a:r>
              <a:rPr lang="en-US" sz="1450" i="1" dirty="0">
                <a:solidFill>
                  <a:srgbClr val="1C1C1C"/>
                </a:solidFill>
                <a:latin typeface="Arial" pitchFamily="34" charset="0"/>
                <a:ea typeface="Arial" pitchFamily="34" charset="-122"/>
                <a:cs typeface="Arial" pitchFamily="34" charset="-120"/>
              </a:rPr>
              <a:t>High volume early, high intensity &amp; freshness when competition arrives.</a:t>
            </a:r>
            <a:endParaRPr lang="en-US" sz="1450" dirty="0"/>
          </a:p>
        </p:txBody>
      </p:sp>
      <p:sp>
        <p:nvSpPr>
          <p:cNvPr id="33" name="Text 28"/>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78</a:t>
            </a:r>
            <a:endParaRPr lang="en-US" sz="10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9">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STEP 6 · PERIODIZATION MODELS</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PLAN THE WORK. WORK THE PLAN.</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06</a:t>
            </a:r>
            <a:endParaRPr lang="en-US" sz="3000" dirty="0"/>
          </a:p>
        </p:txBody>
      </p:sp>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pic>
        <p:nvPicPr>
          <p:cNvPr id="7" name="Picture 6" descr="image9.png"/>
          <p:cNvPicPr>
            <a:picLocks noChangeAspect="1"/>
          </p:cNvPicPr>
          <p:nvPr/>
        </p:nvPicPr>
        <p:blipFill>
          <a:blip r:embed="rId2"/>
          <a:stretch>
            <a:fillRect/>
          </a:stretch>
        </p:blipFill>
        <p:spPr>
          <a:xfrm>
            <a:off x="3220535" y="1691640"/>
            <a:ext cx="5747881" cy="4526280"/>
          </a:xfrm>
          <a:prstGeom prst="rect">
            <a:avLst/>
          </a:prstGeom>
        </p:spPr>
      </p:pic>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79</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Managing Fatigue</a:t>
            </a:r>
            <a:endParaRPr lang="en-US" sz="2800" dirty="0"/>
          </a:p>
        </p:txBody>
      </p:sp>
      <p:sp>
        <p:nvSpPr>
          <p:cNvPr id="3" name="Text 1"/>
          <p:cNvSpPr/>
          <p:nvPr/>
        </p:nvSpPr>
        <p:spPr>
          <a:xfrm>
            <a:off x="640080" y="960120"/>
            <a:ext cx="10908792" cy="365760"/>
          </a:xfrm>
          <a:prstGeom prst="rect">
            <a:avLst/>
          </a:prstGeom>
          <a:noFill/>
          <a:ln/>
        </p:spPr>
        <p:txBody>
          <a:bodyPr wrap="square" rtlCol="0" anchor="ctr"/>
          <a:lstStyle/>
          <a:p>
            <a:pPr marL="0" indent="0">
              <a:buNone/>
            </a:pPr>
            <a:r>
              <a:rPr lang="en-US" sz="1300" i="1" dirty="0">
                <a:solidFill>
                  <a:srgbClr val="8E8E93"/>
                </a:solidFill>
                <a:latin typeface="Calibri" pitchFamily="34" charset="0"/>
                <a:ea typeface="Calibri" pitchFamily="34" charset="-122"/>
                <a:cs typeface="Calibri" pitchFamily="34" charset="-120"/>
              </a:rPr>
              <a:t>What peaking plans are ultimately protecting</a:t>
            </a:r>
            <a:endParaRPr lang="en-US" sz="1300" dirty="0"/>
          </a:p>
        </p:txBody>
      </p:sp>
      <p:sp>
        <p:nvSpPr>
          <p:cNvPr id="4" name="Shape 2"/>
          <p:cNvSpPr/>
          <p:nvPr/>
        </p:nvSpPr>
        <p:spPr>
          <a:xfrm>
            <a:off x="822960" y="2057400"/>
            <a:ext cx="73152" cy="566928"/>
          </a:xfrm>
          <a:prstGeom prst="rect">
            <a:avLst/>
          </a:prstGeom>
          <a:solidFill>
            <a:srgbClr val="D7263D"/>
          </a:solidFill>
          <a:ln/>
        </p:spPr>
        <p:txBody>
          <a:bodyPr/>
          <a:lstStyle/>
          <a:p>
            <a:endParaRPr lang="en-US"/>
          </a:p>
        </p:txBody>
      </p:sp>
      <p:sp>
        <p:nvSpPr>
          <p:cNvPr id="5" name="Text 3"/>
          <p:cNvSpPr/>
          <p:nvPr/>
        </p:nvSpPr>
        <p:spPr>
          <a:xfrm>
            <a:off x="1097280" y="2011680"/>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Minimizing Injury Risk</a:t>
            </a:r>
            <a:endParaRPr lang="en-US" sz="1550" dirty="0"/>
          </a:p>
        </p:txBody>
      </p:sp>
      <p:sp>
        <p:nvSpPr>
          <p:cNvPr id="6" name="Text 4"/>
          <p:cNvSpPr/>
          <p:nvPr/>
        </p:nvSpPr>
        <p:spPr>
          <a:xfrm>
            <a:off x="1097280" y="2340864"/>
            <a:ext cx="10268712"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Reduce accumulated fatigue and structural strain before they become injuries.</a:t>
            </a:r>
            <a:endParaRPr lang="en-US" sz="1300" dirty="0"/>
          </a:p>
        </p:txBody>
      </p:sp>
      <p:sp>
        <p:nvSpPr>
          <p:cNvPr id="7" name="Shape 5"/>
          <p:cNvSpPr/>
          <p:nvPr/>
        </p:nvSpPr>
        <p:spPr>
          <a:xfrm>
            <a:off x="822960" y="2953512"/>
            <a:ext cx="73152" cy="566928"/>
          </a:xfrm>
          <a:prstGeom prst="rect">
            <a:avLst/>
          </a:prstGeom>
          <a:solidFill>
            <a:srgbClr val="D7263D"/>
          </a:solidFill>
          <a:ln/>
        </p:spPr>
        <p:txBody>
          <a:bodyPr/>
          <a:lstStyle/>
          <a:p>
            <a:endParaRPr lang="en-US"/>
          </a:p>
        </p:txBody>
      </p:sp>
      <p:sp>
        <p:nvSpPr>
          <p:cNvPr id="8" name="Text 6"/>
          <p:cNvSpPr/>
          <p:nvPr/>
        </p:nvSpPr>
        <p:spPr>
          <a:xfrm>
            <a:off x="1097280" y="2907792"/>
            <a:ext cx="10268712" cy="347472"/>
          </a:xfrm>
          <a:prstGeom prst="rect">
            <a:avLst/>
          </a:prstGeom>
          <a:noFill/>
          <a:ln/>
        </p:spPr>
        <p:txBody>
          <a:bodyPr wrap="square" rtlCol="0" anchor="ctr"/>
          <a:lstStyle/>
          <a:p>
            <a:pPr marL="0" indent="0">
              <a:buNone/>
            </a:pPr>
            <a:r>
              <a:rPr lang="en-US" sz="1550" b="1" dirty="0">
                <a:solidFill>
                  <a:srgbClr val="1C1C1E"/>
                </a:solidFill>
                <a:latin typeface="Calibri" pitchFamily="34" charset="0"/>
                <a:ea typeface="Calibri" pitchFamily="34" charset="-122"/>
                <a:cs typeface="Calibri" pitchFamily="34" charset="-120"/>
              </a:rPr>
              <a:t>Minimizing Burnout</a:t>
            </a:r>
            <a:endParaRPr lang="en-US" sz="1550" dirty="0"/>
          </a:p>
        </p:txBody>
      </p:sp>
      <p:sp>
        <p:nvSpPr>
          <p:cNvPr id="9" name="Text 7"/>
          <p:cNvSpPr/>
          <p:nvPr/>
        </p:nvSpPr>
        <p:spPr>
          <a:xfrm>
            <a:off x="1097280" y="3236976"/>
            <a:ext cx="10268712" cy="457200"/>
          </a:xfrm>
          <a:prstGeom prst="rect">
            <a:avLst/>
          </a:prstGeom>
          <a:noFill/>
          <a:ln/>
        </p:spPr>
        <p:txBody>
          <a:bodyPr wrap="square" rtlCol="0" anchor="ctr"/>
          <a:lstStyle/>
          <a:p>
            <a:pPr marL="0" indent="0">
              <a:lnSpc>
                <a:spcPct val="120000"/>
              </a:lnSpc>
              <a:buNone/>
            </a:pPr>
            <a:r>
              <a:rPr lang="en-US" sz="1300" dirty="0">
                <a:solidFill>
                  <a:srgbClr val="3A3A3C"/>
                </a:solidFill>
                <a:latin typeface="Calibri" pitchFamily="34" charset="0"/>
                <a:ea typeface="Calibri" pitchFamily="34" charset="-122"/>
                <a:cs typeface="Calibri" pitchFamily="34" charset="-120"/>
              </a:rPr>
              <a:t>Prevent the psychological and physiological staleness of chronic overreach.</a:t>
            </a:r>
            <a:endParaRPr lang="en-US" sz="1300" dirty="0"/>
          </a:p>
        </p:txBody>
      </p:sp>
      <p:sp>
        <p:nvSpPr>
          <p:cNvPr id="10" name="Text 8"/>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11" name="Text 9"/>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Year Plan">
    <p:bg>
      <p:bgPr>
        <a:solidFill>
          <a:srgbClr val="1C1C1C"/>
        </a:solidFill>
        <a:effectLst/>
      </p:bgPr>
    </p:bg>
    <p:spTree>
      <p:nvGrpSpPr>
        <p:cNvPr id="1" name=""/>
        <p:cNvGrpSpPr/>
        <p:nvPr/>
      </p:nvGrpSpPr>
      <p:grpSpPr>
        <a:xfrm>
          <a:off x="0" y="0"/>
          <a:ext cx="0" cy="0"/>
          <a:chOff x="0" y="0"/>
          <a:chExt cx="0" cy="0"/>
        </a:xfrm>
      </p:grpSpPr>
      <p:pic>
        <p:nvPicPr>
          <p:cNvPr id="7" name="Picture Year Plan" descr="year_plan_chart.png"/>
          <p:cNvPicPr>
            <a:picLocks noChangeAspect="1"/>
          </p:cNvPicPr>
          <p:nvPr/>
        </p:nvPicPr>
        <p:blipFill>
          <a:blip r:embed="rId2"/>
          <a:stretch>
            <a:fillRect/>
          </a:stretch>
        </p:blipFill>
        <p:spPr>
          <a:xfrm>
            <a:off x="228600" y="372085"/>
            <a:ext cx="11734800" cy="6113830"/>
          </a:xfrm>
          <a:prstGeom prst="rect">
            <a:avLst/>
          </a:prstGeom>
        </p:spPr>
      </p:pic>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FFFFFF"/>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C9CCD0"/>
                </a:solidFill>
                <a:latin typeface="Calibri" pitchFamily="34" charset="0"/>
                <a:ea typeface="Calibri" pitchFamily="34" charset="-122"/>
                <a:cs typeface="Calibri" pitchFamily="34" charset="-120"/>
              </a:rPr>
              <a:t>80</a:t>
            </a:r>
            <a:endParaRPr lang="en-US" sz="10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Break Periods">
    <p:bg>
      <p:bgPr>
        <a:solidFill>
          <a:srgbClr val="1C1C1C"/>
        </a:solidFill>
        <a:effectLst/>
      </p:bgPr>
    </p:bg>
    <p:spTree>
      <p:nvGrpSpPr>
        <p:cNvPr id="1" name=""/>
        <p:cNvGrpSpPr/>
        <p:nvPr/>
      </p:nvGrpSpPr>
      <p:grpSpPr>
        <a:xfrm>
          <a:off x="0" y="0"/>
          <a:ext cx="0" cy="0"/>
          <a:chOff x="0" y="0"/>
          <a:chExt cx="0" cy="0"/>
        </a:xfrm>
      </p:grpSpPr>
      <p:pic>
        <p:nvPicPr>
          <p:cNvPr id="7" name="Picture Break Periods" descr="break_periods_chart.png"/>
          <p:cNvPicPr>
            <a:picLocks noChangeAspect="1"/>
          </p:cNvPicPr>
          <p:nvPr/>
        </p:nvPicPr>
        <p:blipFill>
          <a:blip r:embed="rId2"/>
          <a:stretch>
            <a:fillRect/>
          </a:stretch>
        </p:blipFill>
        <p:spPr>
          <a:xfrm>
            <a:off x="228600" y="364935"/>
            <a:ext cx="11734800" cy="6128129"/>
          </a:xfrm>
          <a:prstGeom prst="rect">
            <a:avLst/>
          </a:prstGeom>
        </p:spPr>
      </p:pic>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FFFFFF"/>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C9CCD0"/>
                </a:solidFill>
                <a:latin typeface="Calibri" pitchFamily="34" charset="0"/>
                <a:ea typeface="Calibri" pitchFamily="34" charset="-122"/>
                <a:cs typeface="Calibri" pitchFamily="34" charset="-120"/>
              </a:rPr>
              <a:t>81</a:t>
            </a:r>
            <a:endParaRPr lang="en-US" sz="10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Rep Set Intensity">
    <p:bg>
      <p:bgPr>
        <a:solidFill>
          <a:srgbClr val="1C1C1C"/>
        </a:solidFill>
        <a:effectLst/>
      </p:bgPr>
    </p:bg>
    <p:spTree>
      <p:nvGrpSpPr>
        <p:cNvPr id="1" name=""/>
        <p:cNvGrpSpPr/>
        <p:nvPr/>
      </p:nvGrpSpPr>
      <p:grpSpPr>
        <a:xfrm>
          <a:off x="0" y="0"/>
          <a:ext cx="0" cy="0"/>
          <a:chOff x="0" y="0"/>
          <a:chExt cx="0" cy="0"/>
        </a:xfrm>
      </p:grpSpPr>
      <p:pic>
        <p:nvPicPr>
          <p:cNvPr id="7" name="Picture Rep Set Intensity" descr="rep_set_intensity_chart.png"/>
          <p:cNvPicPr>
            <a:picLocks noChangeAspect="1"/>
          </p:cNvPicPr>
          <p:nvPr/>
        </p:nvPicPr>
        <p:blipFill>
          <a:blip r:embed="rId2"/>
          <a:stretch>
            <a:fillRect/>
          </a:stretch>
        </p:blipFill>
        <p:spPr>
          <a:xfrm>
            <a:off x="251706" y="228600"/>
            <a:ext cx="11688587" cy="6400800"/>
          </a:xfrm>
          <a:prstGeom prst="rect">
            <a:avLst/>
          </a:prstGeom>
        </p:spPr>
      </p:pic>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FFFFFF"/>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C9CCD0"/>
                </a:solidFill>
                <a:latin typeface="Calibri" pitchFamily="34" charset="0"/>
                <a:ea typeface="Calibri" pitchFamily="34" charset="-122"/>
                <a:cs typeface="Calibri" pitchFamily="34" charset="-120"/>
              </a:rPr>
              <a:t>82</a:t>
            </a:r>
            <a:endParaRPr lang="en-US" sz="10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Base">
    <p:bg>
      <p:bgPr>
        <a:solidFill>
          <a:srgbClr val="1C1C1C"/>
        </a:solidFill>
        <a:effectLst/>
      </p:bgPr>
    </p:bg>
    <p:spTree>
      <p:nvGrpSpPr>
        <p:cNvPr id="1" name=""/>
        <p:cNvGrpSpPr/>
        <p:nvPr/>
      </p:nvGrpSpPr>
      <p:grpSpPr>
        <a:xfrm>
          <a:off x="0" y="0"/>
          <a:ext cx="0" cy="0"/>
          <a:chOff x="0" y="0"/>
          <a:chExt cx="0" cy="0"/>
        </a:xfrm>
      </p:grpSpPr>
      <p:pic>
        <p:nvPicPr>
          <p:cNvPr id="7" name="Picture Base" descr="base_chart.png"/>
          <p:cNvPicPr>
            <a:picLocks noChangeAspect="1"/>
          </p:cNvPicPr>
          <p:nvPr/>
        </p:nvPicPr>
        <p:blipFill>
          <a:blip r:embed="rId2"/>
          <a:stretch>
            <a:fillRect/>
          </a:stretch>
        </p:blipFill>
        <p:spPr>
          <a:xfrm>
            <a:off x="3912324" y="457200"/>
            <a:ext cx="4367351" cy="5943600"/>
          </a:xfrm>
          <a:prstGeom prst="rect">
            <a:avLst/>
          </a:prstGeom>
        </p:spPr>
      </p:pic>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FFFFFF"/>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C9CCD0"/>
                </a:solidFill>
                <a:latin typeface="Calibri" pitchFamily="34" charset="0"/>
                <a:ea typeface="Calibri" pitchFamily="34" charset="-122"/>
                <a:cs typeface="Calibri" pitchFamily="34" charset="-120"/>
              </a:rPr>
              <a:t>83</a:t>
            </a:r>
            <a:endParaRPr lang="en-US" sz="10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Development">
    <p:bg>
      <p:bgPr>
        <a:solidFill>
          <a:srgbClr val="1C1C1C"/>
        </a:solidFill>
        <a:effectLst/>
      </p:bgPr>
    </p:bg>
    <p:spTree>
      <p:nvGrpSpPr>
        <p:cNvPr id="1" name=""/>
        <p:cNvGrpSpPr/>
        <p:nvPr/>
      </p:nvGrpSpPr>
      <p:grpSpPr>
        <a:xfrm>
          <a:off x="0" y="0"/>
          <a:ext cx="0" cy="0"/>
          <a:chOff x="0" y="0"/>
          <a:chExt cx="0" cy="0"/>
        </a:xfrm>
      </p:grpSpPr>
      <p:pic>
        <p:nvPicPr>
          <p:cNvPr id="7" name="Picture Development" descr="development_chart.png"/>
          <p:cNvPicPr>
            <a:picLocks noChangeAspect="1"/>
          </p:cNvPicPr>
          <p:nvPr/>
        </p:nvPicPr>
        <p:blipFill>
          <a:blip r:embed="rId2"/>
          <a:stretch>
            <a:fillRect/>
          </a:stretch>
        </p:blipFill>
        <p:spPr>
          <a:xfrm>
            <a:off x="3912324" y="457200"/>
            <a:ext cx="4367351" cy="5943600"/>
          </a:xfrm>
          <a:prstGeom prst="rect">
            <a:avLst/>
          </a:prstGeom>
        </p:spPr>
      </p:pic>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FFFFFF"/>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C9CCD0"/>
                </a:solidFill>
                <a:latin typeface="Calibri" pitchFamily="34" charset="0"/>
                <a:ea typeface="Calibri" pitchFamily="34" charset="-122"/>
                <a:cs typeface="Calibri" pitchFamily="34" charset="-120"/>
              </a:rPr>
              <a:t>84</a:t>
            </a:r>
            <a:endParaRPr lang="en-US" sz="10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Peak">
    <p:bg>
      <p:bgPr>
        <a:solidFill>
          <a:srgbClr val="1C1C1C"/>
        </a:solidFill>
        <a:effectLst/>
      </p:bgPr>
    </p:bg>
    <p:spTree>
      <p:nvGrpSpPr>
        <p:cNvPr id="1" name=""/>
        <p:cNvGrpSpPr/>
        <p:nvPr/>
      </p:nvGrpSpPr>
      <p:grpSpPr>
        <a:xfrm>
          <a:off x="0" y="0"/>
          <a:ext cx="0" cy="0"/>
          <a:chOff x="0" y="0"/>
          <a:chExt cx="0" cy="0"/>
        </a:xfrm>
      </p:grpSpPr>
      <p:pic>
        <p:nvPicPr>
          <p:cNvPr id="7" name="Picture Peak" descr="peak_chart.png"/>
          <p:cNvPicPr>
            <a:picLocks noChangeAspect="1"/>
          </p:cNvPicPr>
          <p:nvPr/>
        </p:nvPicPr>
        <p:blipFill>
          <a:blip r:embed="rId2"/>
          <a:stretch>
            <a:fillRect/>
          </a:stretch>
        </p:blipFill>
        <p:spPr>
          <a:xfrm>
            <a:off x="3912324" y="457200"/>
            <a:ext cx="4367351" cy="5943600"/>
          </a:xfrm>
          <a:prstGeom prst="rect">
            <a:avLst/>
          </a:prstGeom>
        </p:spPr>
      </p:pic>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FFFFFF"/>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C9CCD0"/>
                </a:solidFill>
                <a:latin typeface="Calibri" pitchFamily="34" charset="0"/>
                <a:ea typeface="Calibri" pitchFamily="34" charset="-122"/>
                <a:cs typeface="Calibri" pitchFamily="34" charset="-120"/>
              </a:rPr>
              <a:t>85</a:t>
            </a:r>
            <a:endParaRPr lang="en-US" sz="10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9">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PROGRAMMING · THE YEAR PLAN</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A FULL TRAINING YEAR ON ONE PAGE</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06</a:t>
            </a:r>
            <a:endParaRPr lang="en-US" sz="3000" dirty="0"/>
          </a:p>
        </p:txBody>
      </p:sp>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pic>
        <p:nvPicPr>
          <p:cNvPr id="7" name="Picture 6" descr="image10.png"/>
          <p:cNvPicPr>
            <a:picLocks noChangeAspect="1"/>
          </p:cNvPicPr>
          <p:nvPr/>
        </p:nvPicPr>
        <p:blipFill>
          <a:blip r:embed="rId2"/>
          <a:stretch>
            <a:fillRect/>
          </a:stretch>
        </p:blipFill>
        <p:spPr>
          <a:xfrm>
            <a:off x="3434204" y="1691640"/>
            <a:ext cx="5320542" cy="4526280"/>
          </a:xfrm>
          <a:prstGeom prst="rect">
            <a:avLst/>
          </a:prstGeom>
        </p:spPr>
      </p:pic>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86</a:t>
            </a:r>
            <a:endParaRPr lang="en-US" sz="10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9">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PROGRAMMING · WEEKLY OUTLINE 1 OF 4</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SAMPLE TRAINING WEEKS</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06</a:t>
            </a:r>
            <a:endParaRPr lang="en-US" sz="3000" dirty="0"/>
          </a:p>
        </p:txBody>
      </p:sp>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pic>
        <p:nvPicPr>
          <p:cNvPr id="7" name="Picture 6" descr="image11.png"/>
          <p:cNvPicPr>
            <a:picLocks noChangeAspect="1"/>
          </p:cNvPicPr>
          <p:nvPr/>
        </p:nvPicPr>
        <p:blipFill>
          <a:blip r:embed="rId2"/>
          <a:stretch>
            <a:fillRect/>
          </a:stretch>
        </p:blipFill>
        <p:spPr>
          <a:xfrm>
            <a:off x="2899861" y="1691640"/>
            <a:ext cx="6389229" cy="4526280"/>
          </a:xfrm>
          <a:prstGeom prst="rect">
            <a:avLst/>
          </a:prstGeom>
        </p:spPr>
      </p:pic>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87</a:t>
            </a:r>
            <a:endParaRPr lang="en-US" sz="10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9">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PROGRAMMING · WEEKLY OUTLINE 2 OF 4</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SAMPLE TRAINING WEEKS</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06</a:t>
            </a:r>
            <a:endParaRPr lang="en-US" sz="3000" dirty="0"/>
          </a:p>
        </p:txBody>
      </p:sp>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pic>
        <p:nvPicPr>
          <p:cNvPr id="7" name="Picture 6" descr="image12.png"/>
          <p:cNvPicPr>
            <a:picLocks noChangeAspect="1"/>
          </p:cNvPicPr>
          <p:nvPr/>
        </p:nvPicPr>
        <p:blipFill>
          <a:blip r:embed="rId2"/>
          <a:stretch>
            <a:fillRect/>
          </a:stretch>
        </p:blipFill>
        <p:spPr>
          <a:xfrm>
            <a:off x="2912363" y="1691640"/>
            <a:ext cx="6364224" cy="4526280"/>
          </a:xfrm>
          <a:prstGeom prst="rect">
            <a:avLst/>
          </a:prstGeom>
        </p:spPr>
      </p:pic>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88</a:t>
            </a:r>
            <a:endParaRPr lang="en-US" sz="10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9">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PROGRAMMING · WEEKLY OUTLINE 3 OF 4</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SAMPLE TRAINING WEEKS</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06</a:t>
            </a:r>
            <a:endParaRPr lang="en-US" sz="3000" dirty="0"/>
          </a:p>
        </p:txBody>
      </p:sp>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pic>
        <p:nvPicPr>
          <p:cNvPr id="7" name="Picture 6" descr="image13.png"/>
          <p:cNvPicPr>
            <a:picLocks noChangeAspect="1"/>
          </p:cNvPicPr>
          <p:nvPr/>
        </p:nvPicPr>
        <p:blipFill>
          <a:blip r:embed="rId2"/>
          <a:stretch>
            <a:fillRect/>
          </a:stretch>
        </p:blipFill>
        <p:spPr>
          <a:xfrm>
            <a:off x="2897012" y="1691640"/>
            <a:ext cx="6394927" cy="4526280"/>
          </a:xfrm>
          <a:prstGeom prst="rect">
            <a:avLst/>
          </a:prstGeom>
        </p:spPr>
      </p:pic>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89</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solidFill>
          <a:srgbClr val="1C1C1E"/>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B98E0"/>
          </a:solidFill>
          <a:ln/>
        </p:spPr>
        <p:txBody>
          <a:bodyPr/>
          <a:lstStyle/>
          <a:p>
            <a:endParaRPr lang="en-US"/>
          </a:p>
        </p:txBody>
      </p:sp>
      <p:sp>
        <p:nvSpPr>
          <p:cNvPr id="3" name="Text 1"/>
          <p:cNvSpPr/>
          <p:nvPr/>
        </p:nvSpPr>
        <p:spPr>
          <a:xfrm>
            <a:off x="822960" y="2743200"/>
            <a:ext cx="10543032" cy="457200"/>
          </a:xfrm>
          <a:prstGeom prst="rect">
            <a:avLst/>
          </a:prstGeom>
          <a:noFill/>
          <a:ln/>
        </p:spPr>
        <p:txBody>
          <a:bodyPr wrap="square" rtlCol="0" anchor="ctr"/>
          <a:lstStyle/>
          <a:p>
            <a:pPr marL="0" indent="0" algn="ctr">
              <a:buNone/>
            </a:pPr>
            <a:r>
              <a:rPr lang="en-US" sz="1500" b="1" kern="0" spc="300" dirty="0">
                <a:solidFill>
                  <a:srgbClr val="1B98E0"/>
                </a:solidFill>
                <a:latin typeface="Calibri" pitchFamily="34" charset="0"/>
                <a:ea typeface="Calibri" pitchFamily="34" charset="-122"/>
                <a:cs typeface="Calibri" pitchFamily="34" charset="-120"/>
              </a:rPr>
              <a:t>PRINCIPLE</a:t>
            </a:r>
            <a:endParaRPr lang="en-US" sz="1500" dirty="0"/>
          </a:p>
        </p:txBody>
      </p:sp>
      <p:sp>
        <p:nvSpPr>
          <p:cNvPr id="4" name="Text 2"/>
          <p:cNvSpPr/>
          <p:nvPr/>
        </p:nvSpPr>
        <p:spPr>
          <a:xfrm>
            <a:off x="640080" y="3200400"/>
            <a:ext cx="10908792" cy="1005840"/>
          </a:xfrm>
          <a:prstGeom prst="rect">
            <a:avLst/>
          </a:prstGeom>
          <a:noFill/>
          <a:ln/>
        </p:spPr>
        <p:txBody>
          <a:bodyPr wrap="square"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Specificity</a:t>
            </a:r>
            <a:endParaRPr lang="en-US" sz="4000" dirty="0"/>
          </a:p>
        </p:txBody>
      </p:sp>
      <p:sp>
        <p:nvSpPr>
          <p:cNvPr id="5" name="Text 3"/>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6E6E73"/>
                </a:solidFill>
                <a:latin typeface="Calibri" pitchFamily="34" charset="0"/>
                <a:ea typeface="Calibri" pitchFamily="34" charset="-122"/>
                <a:cs typeface="Calibri" pitchFamily="34" charset="-120"/>
              </a:rPr>
              <a:t>Principles of Training Athletes</a:t>
            </a:r>
            <a:endParaRPr lang="en-US" sz="1000" dirty="0"/>
          </a:p>
        </p:txBody>
      </p:sp>
      <p:sp>
        <p:nvSpPr>
          <p:cNvPr id="6" name="Text 4"/>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PROGRAMMING · WEEKLY OUTLINE 4 OF 4</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SAMPLE TRAINING WEEKS</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06</a:t>
            </a:r>
            <a:endParaRPr lang="en-US" sz="3000" dirty="0"/>
          </a:p>
        </p:txBody>
      </p:sp>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pic>
        <p:nvPicPr>
          <p:cNvPr id="7" name="Picture 6" descr="image14.png"/>
          <p:cNvPicPr>
            <a:picLocks noChangeAspect="1"/>
          </p:cNvPicPr>
          <p:nvPr/>
        </p:nvPicPr>
        <p:blipFill>
          <a:blip r:embed="rId2"/>
          <a:stretch>
            <a:fillRect/>
          </a:stretch>
        </p:blipFill>
        <p:spPr>
          <a:xfrm>
            <a:off x="2906760" y="1691640"/>
            <a:ext cx="6375430" cy="4526280"/>
          </a:xfrm>
          <a:prstGeom prst="rect">
            <a:avLst/>
          </a:prstGeom>
        </p:spPr>
      </p:pic>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90</a:t>
            </a:r>
            <a:endParaRPr lang="en-US" sz="10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SAMPLE PROGRAM · PHASE 1</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BASE</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06</a:t>
            </a:r>
            <a:endParaRPr lang="en-US" sz="3000" dirty="0"/>
          </a:p>
        </p:txBody>
      </p:sp>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pic>
        <p:nvPicPr>
          <p:cNvPr id="7" name="Picture 6" descr="image23.png"/>
          <p:cNvPicPr>
            <a:picLocks noChangeAspect="1"/>
          </p:cNvPicPr>
          <p:nvPr/>
        </p:nvPicPr>
        <p:blipFill>
          <a:blip r:embed="rId2"/>
          <a:stretch>
            <a:fillRect/>
          </a:stretch>
        </p:blipFill>
        <p:spPr>
          <a:xfrm>
            <a:off x="3449048" y="1691640"/>
            <a:ext cx="5290854" cy="4526280"/>
          </a:xfrm>
          <a:prstGeom prst="rect">
            <a:avLst/>
          </a:prstGeom>
        </p:spPr>
      </p:pic>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91</a:t>
            </a:r>
            <a:endParaRPr lang="en-US" sz="10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SAMPLE PROGRAM · PHASE 2</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DEVELOPMENT</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06</a:t>
            </a:r>
            <a:endParaRPr lang="en-US" sz="3000" dirty="0"/>
          </a:p>
        </p:txBody>
      </p:sp>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pic>
        <p:nvPicPr>
          <p:cNvPr id="7" name="Picture 6" descr="image24.png"/>
          <p:cNvPicPr>
            <a:picLocks noChangeAspect="1"/>
          </p:cNvPicPr>
          <p:nvPr/>
        </p:nvPicPr>
        <p:blipFill>
          <a:blip r:embed="rId2"/>
          <a:stretch>
            <a:fillRect/>
          </a:stretch>
        </p:blipFill>
        <p:spPr>
          <a:xfrm>
            <a:off x="3464340" y="1691640"/>
            <a:ext cx="5260270" cy="4526280"/>
          </a:xfrm>
          <a:prstGeom prst="rect">
            <a:avLst/>
          </a:prstGeom>
        </p:spPr>
      </p:pic>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92</a:t>
            </a:r>
            <a:endParaRPr lang="en-US" sz="10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SAMPLE PROGRAM · PHASE 3</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PEAK</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06</a:t>
            </a:r>
            <a:endParaRPr lang="en-US" sz="3000" dirty="0"/>
          </a:p>
        </p:txBody>
      </p:sp>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pic>
        <p:nvPicPr>
          <p:cNvPr id="7" name="Picture 6" descr="image25.png"/>
          <p:cNvPicPr>
            <a:picLocks noChangeAspect="1"/>
          </p:cNvPicPr>
          <p:nvPr/>
        </p:nvPicPr>
        <p:blipFill>
          <a:blip r:embed="rId2"/>
          <a:stretch>
            <a:fillRect/>
          </a:stretch>
        </p:blipFill>
        <p:spPr>
          <a:xfrm>
            <a:off x="3491298" y="1691640"/>
            <a:ext cx="5206355" cy="4526280"/>
          </a:xfrm>
          <a:prstGeom prst="rect">
            <a:avLst/>
          </a:prstGeom>
        </p:spPr>
      </p:pic>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93</a:t>
            </a:r>
            <a:endParaRPr lang="en-US" sz="10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SAMPLE PROGRAM · FULL BLOCK</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THE 8-WEEK PLAN</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06</a:t>
            </a:r>
            <a:endParaRPr lang="en-US" sz="3000" dirty="0"/>
          </a:p>
        </p:txBody>
      </p:sp>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pic>
        <p:nvPicPr>
          <p:cNvPr id="7" name="Picture 6" descr="image26.png"/>
          <p:cNvPicPr>
            <a:picLocks noChangeAspect="1"/>
          </p:cNvPicPr>
          <p:nvPr/>
        </p:nvPicPr>
        <p:blipFill>
          <a:blip r:embed="rId2"/>
          <a:stretch>
            <a:fillRect/>
          </a:stretch>
        </p:blipFill>
        <p:spPr>
          <a:xfrm>
            <a:off x="2424403" y="1691640"/>
            <a:ext cx="7340145" cy="4526280"/>
          </a:xfrm>
          <a:prstGeom prst="rect">
            <a:avLst/>
          </a:prstGeom>
        </p:spPr>
      </p:pic>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94</a:t>
            </a:r>
            <a:endParaRPr lang="en-US" sz="10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
    <p:bg>
      <p:bgPr>
        <a:solidFill>
          <a:srgbClr val="F2F3F4"/>
        </a:solidFill>
        <a:effectLst/>
      </p:bgPr>
    </p:bg>
    <p:spTree>
      <p:nvGrpSpPr>
        <p:cNvPr id="1" name=""/>
        <p:cNvGrpSpPr/>
        <p:nvPr/>
      </p:nvGrpSpPr>
      <p:grpSpPr>
        <a:xfrm>
          <a:off x="0" y="0"/>
          <a:ext cx="0" cy="0"/>
          <a:chOff x="0" y="0"/>
          <a:chExt cx="0" cy="0"/>
        </a:xfrm>
      </p:grpSpPr>
      <p:sp>
        <p:nvSpPr>
          <p:cNvPr id="2" name="Text 0"/>
          <p:cNvSpPr/>
          <p:nvPr/>
        </p:nvSpPr>
        <p:spPr>
          <a:xfrm>
            <a:off x="640080" y="475488"/>
            <a:ext cx="9601200" cy="292608"/>
          </a:xfrm>
          <a:prstGeom prst="rect">
            <a:avLst/>
          </a:prstGeom>
          <a:noFill/>
          <a:ln/>
        </p:spPr>
        <p:txBody>
          <a:bodyPr wrap="square" lIns="0" tIns="0" rIns="0" bIns="0" rtlCol="0" anchor="ctr"/>
          <a:lstStyle/>
          <a:p>
            <a:pPr marL="0" indent="0">
              <a:buNone/>
            </a:pPr>
            <a:r>
              <a:rPr lang="en-US" sz="1200" b="1" kern="0" spc="150" dirty="0">
                <a:solidFill>
                  <a:srgbClr val="C0232A"/>
                </a:solidFill>
                <a:latin typeface="Arial" pitchFamily="34" charset="0"/>
                <a:ea typeface="Arial" pitchFamily="34" charset="-122"/>
                <a:cs typeface="Arial" pitchFamily="34" charset="-120"/>
              </a:rPr>
              <a:t>SAMPLE PROGRAM · SPEED &amp; COD</a:t>
            </a:r>
            <a:endParaRPr lang="en-US" sz="1200" dirty="0"/>
          </a:p>
        </p:txBody>
      </p:sp>
      <p:sp>
        <p:nvSpPr>
          <p:cNvPr id="3" name="Text 1"/>
          <p:cNvSpPr/>
          <p:nvPr/>
        </p:nvSpPr>
        <p:spPr>
          <a:xfrm>
            <a:off x="640080" y="786384"/>
            <a:ext cx="10607040" cy="731520"/>
          </a:xfrm>
          <a:prstGeom prst="rect">
            <a:avLst/>
          </a:prstGeom>
          <a:noFill/>
          <a:ln/>
        </p:spPr>
        <p:txBody>
          <a:bodyPr wrap="square" lIns="0" tIns="0" rIns="0" bIns="0" rtlCol="0" anchor="ctr"/>
          <a:lstStyle/>
          <a:p>
            <a:pPr marL="0" indent="0">
              <a:buNone/>
            </a:pPr>
            <a:r>
              <a:rPr lang="en-US" sz="3000" b="1" kern="0" spc="30" dirty="0">
                <a:solidFill>
                  <a:srgbClr val="1C1C1C"/>
                </a:solidFill>
                <a:latin typeface="Arial" pitchFamily="34" charset="0"/>
                <a:ea typeface="Arial" pitchFamily="34" charset="-122"/>
                <a:cs typeface="Arial" pitchFamily="34" charset="-120"/>
              </a:rPr>
              <a:t>SPEED &amp; CHANGE OF DIRECTION</a:t>
            </a:r>
            <a:endParaRPr lang="en-US" sz="3000" dirty="0"/>
          </a:p>
        </p:txBody>
      </p:sp>
      <p:sp>
        <p:nvSpPr>
          <p:cNvPr id="4" name="Text 2"/>
          <p:cNvSpPr/>
          <p:nvPr/>
        </p:nvSpPr>
        <p:spPr>
          <a:xfrm>
            <a:off x="10744200" y="384048"/>
            <a:ext cx="960120" cy="640080"/>
          </a:xfrm>
          <a:prstGeom prst="rect">
            <a:avLst/>
          </a:prstGeom>
          <a:noFill/>
          <a:ln/>
        </p:spPr>
        <p:txBody>
          <a:bodyPr wrap="square" lIns="0" tIns="0" rIns="0" bIns="0" rtlCol="0" anchor="t"/>
          <a:lstStyle/>
          <a:p>
            <a:pPr marL="0" indent="0" algn="r">
              <a:buNone/>
            </a:pPr>
            <a:r>
              <a:rPr lang="en-US" sz="3000" b="1" dirty="0">
                <a:solidFill>
                  <a:srgbClr val="DFE2E4"/>
                </a:solidFill>
                <a:latin typeface="Arial" pitchFamily="34" charset="0"/>
                <a:ea typeface="Arial" pitchFamily="34" charset="-122"/>
                <a:cs typeface="Arial" pitchFamily="34" charset="-120"/>
              </a:rPr>
              <a:t>06</a:t>
            </a:r>
            <a:endParaRPr lang="en-US" sz="3000" dirty="0"/>
          </a:p>
        </p:txBody>
      </p:sp>
      <p:sp>
        <p:nvSpPr>
          <p:cNvPr id="6" name="Text 3"/>
          <p:cNvSpPr/>
          <p:nvPr/>
        </p:nvSpPr>
        <p:spPr>
          <a:xfrm>
            <a:off x="640080" y="6400800"/>
            <a:ext cx="10058400" cy="274320"/>
          </a:xfrm>
          <a:prstGeom prst="rect">
            <a:avLst/>
          </a:prstGeom>
          <a:noFill/>
          <a:ln/>
        </p:spPr>
        <p:txBody>
          <a:bodyPr wrap="square" lIns="0" tIns="0" rIns="0" bIns="0" rtlCol="0" anchor="ctr"/>
          <a:lstStyle/>
          <a:p>
            <a:pPr marL="0" indent="0" algn="l">
              <a:buNone/>
            </a:pPr>
            <a:r>
              <a:rPr lang="en-US" sz="900" b="1" kern="0" spc="50" dirty="0">
                <a:solidFill>
                  <a:srgbClr val="1C1C1C"/>
                </a:solidFill>
                <a:latin typeface="Arial" pitchFamily="34" charset="0"/>
                <a:ea typeface="Arial" pitchFamily="34" charset="-122"/>
                <a:cs typeface="Arial" pitchFamily="34" charset="-120"/>
              </a:rPr>
              <a:t>NEBRASKA STRENGTH &amp; CONDITIONING</a:t>
            </a:r>
            <a:r>
              <a:rPr lang="en-US" sz="900" kern="0" spc="50" dirty="0">
                <a:solidFill>
                  <a:srgbClr val="8A8E93"/>
                </a:solidFill>
                <a:latin typeface="Arial" pitchFamily="34" charset="0"/>
                <a:ea typeface="Arial" pitchFamily="34" charset="-122"/>
                <a:cs typeface="Arial" pitchFamily="34" charset="-120"/>
              </a:rPr>
              <a:t>   /   NSAA OFFICIAL PARTNER   /   NEBRASKASC.COM</a:t>
            </a:r>
            <a:endParaRPr lang="en-US" sz="900" dirty="0"/>
          </a:p>
        </p:txBody>
      </p:sp>
      <p:pic>
        <p:nvPicPr>
          <p:cNvPr id="7" name="Picture 6" descr="image27.png"/>
          <p:cNvPicPr>
            <a:picLocks noChangeAspect="1"/>
          </p:cNvPicPr>
          <p:nvPr/>
        </p:nvPicPr>
        <p:blipFill>
          <a:blip r:embed="rId2"/>
          <a:stretch>
            <a:fillRect/>
          </a:stretch>
        </p:blipFill>
        <p:spPr>
          <a:xfrm>
            <a:off x="3909097" y="1691640"/>
            <a:ext cx="4370757" cy="4526280"/>
          </a:xfrm>
          <a:prstGeom prst="rect">
            <a:avLst/>
          </a:prstGeom>
        </p:spPr>
      </p:pic>
      <p:sp>
        <p:nvSpPr>
          <p:cNvPr id="9001" name="PageNum"/>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6E6E73"/>
                </a:solidFill>
                <a:latin typeface="Calibri" pitchFamily="34" charset="0"/>
                <a:ea typeface="Calibri" pitchFamily="34" charset="-122"/>
                <a:cs typeface="Calibri" pitchFamily="34" charset="-120"/>
              </a:rPr>
              <a:t>95</a:t>
            </a:r>
            <a:endParaRPr lang="en-US" sz="10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4-Day Warm-Up</a:t>
            </a:r>
            <a:endParaRPr lang="en-US" sz="2800" dirty="0"/>
          </a:p>
        </p:txBody>
      </p:sp>
      <p:pic>
        <p:nvPicPr>
          <p:cNvPr id="3" name="Image 0" descr="/sessions/peaceful-trusting-ritchie/mnt/outputs/speedcod_assets/s29_1.png"/>
          <p:cNvPicPr>
            <a:picLocks noChangeAspect="1"/>
          </p:cNvPicPr>
          <p:nvPr/>
        </p:nvPicPr>
        <p:blipFill>
          <a:blip r:embed="rId3"/>
          <a:stretch>
            <a:fillRect/>
          </a:stretch>
        </p:blipFill>
        <p:spPr>
          <a:xfrm>
            <a:off x="1979676" y="2103120"/>
            <a:ext cx="8229600" cy="4026026"/>
          </a:xfrm>
          <a:prstGeom prst="rect">
            <a:avLst/>
          </a:prstGeom>
        </p:spPr>
      </p:pic>
      <p:sp>
        <p:nvSpPr>
          <p:cNvPr id="4" name="Text 1"/>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5" name="Text 2"/>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96</a:t>
            </a:r>
            <a:endParaRPr lang="en-US" sz="10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Sample 4-Day Program</a:t>
            </a:r>
            <a:endParaRPr lang="en-US" sz="2800" dirty="0"/>
          </a:p>
        </p:txBody>
      </p:sp>
      <p:pic>
        <p:nvPicPr>
          <p:cNvPr id="3" name="Image 0" descr="/sessions/peaceful-trusting-ritchie/mnt/outputs/speedcod_assets/s30_1.png"/>
          <p:cNvPicPr>
            <a:picLocks noChangeAspect="1"/>
          </p:cNvPicPr>
          <p:nvPr/>
        </p:nvPicPr>
        <p:blipFill>
          <a:blip r:embed="rId3"/>
          <a:stretch>
            <a:fillRect/>
          </a:stretch>
        </p:blipFill>
        <p:spPr>
          <a:xfrm>
            <a:off x="3680460" y="1325880"/>
            <a:ext cx="4828032" cy="5025536"/>
          </a:xfrm>
          <a:prstGeom prst="rect">
            <a:avLst/>
          </a:prstGeom>
        </p:spPr>
      </p:pic>
      <p:sp>
        <p:nvSpPr>
          <p:cNvPr id="4" name="Text 1"/>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5" name="Text 2"/>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97</a:t>
            </a:r>
            <a:endParaRPr lang="en-US" sz="10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3-Day Warm-Up</a:t>
            </a:r>
            <a:endParaRPr lang="en-US" sz="2800" dirty="0"/>
          </a:p>
        </p:txBody>
      </p:sp>
      <p:pic>
        <p:nvPicPr>
          <p:cNvPr id="3" name="Image 0" descr="/sessions/peaceful-trusting-ritchie/mnt/outputs/speedcod_assets/s31_1.png"/>
          <p:cNvPicPr>
            <a:picLocks noChangeAspect="1"/>
          </p:cNvPicPr>
          <p:nvPr/>
        </p:nvPicPr>
        <p:blipFill>
          <a:blip r:embed="rId3"/>
          <a:stretch>
            <a:fillRect/>
          </a:stretch>
        </p:blipFill>
        <p:spPr>
          <a:xfrm>
            <a:off x="2436876" y="2103120"/>
            <a:ext cx="7315200" cy="4164646"/>
          </a:xfrm>
          <a:prstGeom prst="rect">
            <a:avLst/>
          </a:prstGeom>
        </p:spPr>
      </p:pic>
      <p:sp>
        <p:nvSpPr>
          <p:cNvPr id="4" name="Text 1"/>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5" name="Text 2"/>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98</a:t>
            </a:r>
            <a:endParaRPr lang="en-US" sz="10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908792" cy="640080"/>
          </a:xfrm>
          <a:prstGeom prst="rect">
            <a:avLst/>
          </a:prstGeom>
          <a:noFill/>
          <a:ln/>
        </p:spPr>
        <p:txBody>
          <a:bodyPr wrap="square" rtlCol="0" anchor="ctr"/>
          <a:lstStyle/>
          <a:p>
            <a:pPr marL="0" indent="0">
              <a:buNone/>
            </a:pPr>
            <a:r>
              <a:rPr lang="en-US" sz="2800" b="1" dirty="0">
                <a:solidFill>
                  <a:srgbClr val="1C1C1E"/>
                </a:solidFill>
                <a:latin typeface="Cambria" pitchFamily="34" charset="0"/>
                <a:ea typeface="Cambria" pitchFamily="34" charset="-122"/>
                <a:cs typeface="Cambria" pitchFamily="34" charset="-120"/>
              </a:rPr>
              <a:t>Sample 3-Day Program</a:t>
            </a:r>
            <a:endParaRPr lang="en-US" sz="2800" dirty="0"/>
          </a:p>
        </p:txBody>
      </p:sp>
      <p:pic>
        <p:nvPicPr>
          <p:cNvPr id="3" name="Image 0" descr="/sessions/peaceful-trusting-ritchie/mnt/outputs/speedcod_assets/s32_1.png"/>
          <p:cNvPicPr>
            <a:picLocks noChangeAspect="1"/>
          </p:cNvPicPr>
          <p:nvPr/>
        </p:nvPicPr>
        <p:blipFill>
          <a:blip r:embed="rId3"/>
          <a:stretch>
            <a:fillRect/>
          </a:stretch>
        </p:blipFill>
        <p:spPr>
          <a:xfrm>
            <a:off x="4174236" y="1325880"/>
            <a:ext cx="3840480" cy="5014991"/>
          </a:xfrm>
          <a:prstGeom prst="rect">
            <a:avLst/>
          </a:prstGeom>
        </p:spPr>
      </p:pic>
      <p:sp>
        <p:nvSpPr>
          <p:cNvPr id="4" name="Text 1"/>
          <p:cNvSpPr/>
          <p:nvPr/>
        </p:nvSpPr>
        <p:spPr>
          <a:xfrm>
            <a:off x="457200" y="6446520"/>
            <a:ext cx="7315200" cy="274320"/>
          </a:xfrm>
          <a:prstGeom prst="rect">
            <a:avLst/>
          </a:prstGeom>
          <a:noFill/>
          <a:ln/>
        </p:spPr>
        <p:txBody>
          <a:bodyPr wrap="square" rtlCol="0" anchor="ctr"/>
          <a:lstStyle/>
          <a:p>
            <a:pPr marL="0" indent="0" algn="l">
              <a:buNone/>
            </a:pPr>
            <a:r>
              <a:rPr lang="en-US" sz="1000" dirty="0">
                <a:solidFill>
                  <a:srgbClr val="8E8E93"/>
                </a:solidFill>
                <a:latin typeface="Calibri" pitchFamily="34" charset="0"/>
                <a:ea typeface="Calibri" pitchFamily="34" charset="-122"/>
                <a:cs typeface="Calibri" pitchFamily="34" charset="-120"/>
              </a:rPr>
              <a:t>Principles of Training Athletes</a:t>
            </a:r>
            <a:endParaRPr lang="en-US" sz="1000" dirty="0"/>
          </a:p>
        </p:txBody>
      </p:sp>
      <p:sp>
        <p:nvSpPr>
          <p:cNvPr id="5" name="Text 2"/>
          <p:cNvSpPr/>
          <p:nvPr/>
        </p:nvSpPr>
        <p:spPr>
          <a:xfrm>
            <a:off x="11274552" y="6446520"/>
            <a:ext cx="457200" cy="274320"/>
          </a:xfrm>
          <a:prstGeom prst="rect">
            <a:avLst/>
          </a:prstGeom>
          <a:noFill/>
          <a:ln/>
        </p:spPr>
        <p:txBody>
          <a:bodyPr wrap="square" rtlCol="0" anchor="ctr"/>
          <a:lstStyle/>
          <a:p>
            <a:pPr marL="0" indent="0" algn="r">
              <a:buNone/>
            </a:pPr>
            <a:r>
              <a:rPr lang="en-US" sz="1000" dirty="0">
                <a:solidFill>
                  <a:srgbClr val="8E8E93"/>
                </a:solidFill>
                <a:latin typeface="Calibri" pitchFamily="34" charset="0"/>
                <a:ea typeface="Calibri" pitchFamily="34" charset="-122"/>
                <a:cs typeface="Calibri" pitchFamily="34" charset="-120"/>
              </a:rPr>
              <a:t>99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7180</Words>
  <Application>Microsoft Macintosh PowerPoint</Application>
  <PresentationFormat>Widescreen</PresentationFormat>
  <Paragraphs>1184</Paragraphs>
  <Slides>115</Slides>
  <Notes>61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115</vt:i4>
      </vt:variant>
    </vt:vector>
  </HeadingPairs>
  <TitlesOfParts>
    <vt:vector size="120" baseType="lpstr">
      <vt:lpstr>Arial</vt:lpstr>
      <vt:lpstr>Calibri</vt:lpstr>
      <vt:lpstr>Cambria</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Claude</dc:creator>
  <cp:lastModifiedBy>Brian Kmitta</cp:lastModifiedBy>
  <cp:revision>1</cp:revision>
  <dcterms:created xsi:type="dcterms:W3CDTF">2026-07-30T22:41:21Z</dcterms:created>
  <dcterms:modified xsi:type="dcterms:W3CDTF">2026-07-31T11:10:48Z</dcterms:modified>
</cp:coreProperties>
</file>